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5149850"/>
  <p:notesSz cx="9144000" cy="51498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6453"/>
            <a:ext cx="7772400" cy="10814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720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3916"/>
            <a:ext cx="6400800" cy="12874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0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1057655"/>
            <a:ext cx="4178935" cy="3947160"/>
          </a:xfrm>
          <a:custGeom>
            <a:avLst/>
            <a:gdLst/>
            <a:ahLst/>
            <a:cxnLst/>
            <a:rect l="l" t="t" r="r" b="b"/>
            <a:pathLst>
              <a:path w="4178935" h="3947160">
                <a:moveTo>
                  <a:pt x="4178554" y="0"/>
                </a:moveTo>
                <a:lnTo>
                  <a:pt x="0" y="0"/>
                </a:lnTo>
                <a:lnTo>
                  <a:pt x="0" y="3946652"/>
                </a:lnTo>
                <a:lnTo>
                  <a:pt x="4178554" y="3946652"/>
                </a:lnTo>
                <a:lnTo>
                  <a:pt x="4178554" y="0"/>
                </a:lnTo>
                <a:close/>
              </a:path>
            </a:pathLst>
          </a:custGeom>
          <a:solidFill>
            <a:srgbClr val="FFFFB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1207007"/>
            <a:ext cx="502920" cy="3657600"/>
          </a:xfrm>
          <a:custGeom>
            <a:avLst/>
            <a:gdLst/>
            <a:ahLst/>
            <a:cxnLst/>
            <a:rect l="l" t="t" r="r" b="b"/>
            <a:pathLst>
              <a:path w="502920" h="3657600">
                <a:moveTo>
                  <a:pt x="502602" y="0"/>
                </a:moveTo>
                <a:lnTo>
                  <a:pt x="0" y="0"/>
                </a:lnTo>
                <a:lnTo>
                  <a:pt x="0" y="3657091"/>
                </a:lnTo>
                <a:lnTo>
                  <a:pt x="502602" y="3657091"/>
                </a:lnTo>
                <a:lnTo>
                  <a:pt x="50260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0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09371" y="1514678"/>
            <a:ext cx="3033395" cy="3121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4465"/>
            <a:ext cx="3977640" cy="339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197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343" y="4821934"/>
            <a:ext cx="216408" cy="21640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0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507" y="-59186"/>
            <a:ext cx="9145015" cy="1079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720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07" y="978230"/>
            <a:ext cx="8866936" cy="2204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9360"/>
            <a:ext cx="292608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9360"/>
            <a:ext cx="2103120" cy="2574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20.png"/><Relationship Id="rId4" Type="http://schemas.openxmlformats.org/officeDocument/2006/relationships/image" Target="../media/image64.jp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Relationship Id="rId8" Type="http://schemas.openxmlformats.org/officeDocument/2006/relationships/image" Target="../media/image68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7" Type="http://schemas.openxmlformats.org/officeDocument/2006/relationships/image" Target="../media/image76.png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0" Type="http://schemas.openxmlformats.org/officeDocument/2006/relationships/image" Target="../media/image79.png"/><Relationship Id="rId11" Type="http://schemas.openxmlformats.org/officeDocument/2006/relationships/image" Target="../media/image80.png"/><Relationship Id="rId12" Type="http://schemas.openxmlformats.org/officeDocument/2006/relationships/image" Target="../media/image81.png"/><Relationship Id="rId13" Type="http://schemas.openxmlformats.org/officeDocument/2006/relationships/image" Target="../media/image82.png"/><Relationship Id="rId14" Type="http://schemas.openxmlformats.org/officeDocument/2006/relationships/image" Target="../media/image83.png"/><Relationship Id="rId15" Type="http://schemas.openxmlformats.org/officeDocument/2006/relationships/image" Target="../media/image84.png"/><Relationship Id="rId16" Type="http://schemas.openxmlformats.org/officeDocument/2006/relationships/image" Target="../media/image85.png"/><Relationship Id="rId17" Type="http://schemas.openxmlformats.org/officeDocument/2006/relationships/image" Target="../media/image86.png"/><Relationship Id="rId18" Type="http://schemas.openxmlformats.org/officeDocument/2006/relationships/image" Target="../media/image87.png"/><Relationship Id="rId19" Type="http://schemas.openxmlformats.org/officeDocument/2006/relationships/image" Target="../media/image88.png"/><Relationship Id="rId20" Type="http://schemas.openxmlformats.org/officeDocument/2006/relationships/image" Target="../media/image89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jpg"/><Relationship Id="rId3" Type="http://schemas.openxmlformats.org/officeDocument/2006/relationships/image" Target="../media/image91.jpg"/><Relationship Id="rId4" Type="http://schemas.openxmlformats.org/officeDocument/2006/relationships/image" Target="../media/image92.jpg"/><Relationship Id="rId5" Type="http://schemas.openxmlformats.org/officeDocument/2006/relationships/image" Target="../media/image93.jpg"/><Relationship Id="rId6" Type="http://schemas.openxmlformats.org/officeDocument/2006/relationships/image" Target="../media/image94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Relationship Id="rId11" Type="http://schemas.openxmlformats.org/officeDocument/2006/relationships/image" Target="../media/image1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jpg"/><Relationship Id="rId10" Type="http://schemas.openxmlformats.org/officeDocument/2006/relationships/image" Target="../media/image38.png"/><Relationship Id="rId11" Type="http://schemas.openxmlformats.org/officeDocument/2006/relationships/image" Target="../media/image39.png"/><Relationship Id="rId12" Type="http://schemas.openxmlformats.org/officeDocument/2006/relationships/image" Target="../media/image20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0" Type="http://schemas.openxmlformats.org/officeDocument/2006/relationships/image" Target="../media/image48.jpg"/><Relationship Id="rId11" Type="http://schemas.openxmlformats.org/officeDocument/2006/relationships/image" Target="../media/image49.png"/><Relationship Id="rId12" Type="http://schemas.openxmlformats.org/officeDocument/2006/relationships/image" Target="../media/image50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Relationship Id="rId3" Type="http://schemas.openxmlformats.org/officeDocument/2006/relationships/image" Target="../media/image52.jp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jpg"/><Relationship Id="rId7" Type="http://schemas.openxmlformats.org/officeDocument/2006/relationships/image" Target="../media/image56.jp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Relationship Id="rId11" Type="http://schemas.openxmlformats.org/officeDocument/2006/relationships/image" Target="../media/image60.png"/><Relationship Id="rId12" Type="http://schemas.openxmlformats.org/officeDocument/2006/relationships/image" Target="../media/image61.png"/><Relationship Id="rId13" Type="http://schemas.openxmlformats.org/officeDocument/2006/relationships/image" Target="../media/image6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633855" cy="167640"/>
          </a:xfrm>
          <a:custGeom>
            <a:avLst/>
            <a:gdLst/>
            <a:ahLst/>
            <a:cxnLst/>
            <a:rect l="l" t="t" r="r" b="b"/>
            <a:pathLst>
              <a:path w="1633855" h="167640">
                <a:moveTo>
                  <a:pt x="1633474" y="0"/>
                </a:moveTo>
                <a:lnTo>
                  <a:pt x="0" y="0"/>
                </a:lnTo>
                <a:lnTo>
                  <a:pt x="0" y="167386"/>
                </a:lnTo>
                <a:lnTo>
                  <a:pt x="1633474" y="167386"/>
                </a:lnTo>
                <a:lnTo>
                  <a:pt x="1633474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892" y="246328"/>
            <a:ext cx="4782820" cy="75819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СОВРЕМЕННАЯ</a:t>
            </a:r>
            <a:r>
              <a:rPr dirty="0" spc="-110"/>
              <a:t> </a:t>
            </a:r>
            <a:r>
              <a:rPr dirty="0"/>
              <a:t>СТАТИСТИКА</a:t>
            </a:r>
            <a:r>
              <a:rPr dirty="0" spc="-100"/>
              <a:t> </a:t>
            </a:r>
            <a:r>
              <a:rPr dirty="0" spc="-50"/>
              <a:t>-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/>
              <a:t>ЗНАЧИМОЕ</a:t>
            </a:r>
            <a:r>
              <a:rPr dirty="0" spc="-70"/>
              <a:t> </a:t>
            </a:r>
            <a:r>
              <a:rPr dirty="0" spc="-10"/>
              <a:t>ВЛИЯНИЕ: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44968" y="0"/>
            <a:ext cx="1316735" cy="2532887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28944" y="941831"/>
            <a:ext cx="1642872" cy="183489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30895" y="2852927"/>
            <a:ext cx="1213103" cy="2289048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5538215" y="2852927"/>
            <a:ext cx="2326005" cy="2292350"/>
            <a:chOff x="5538215" y="2852927"/>
            <a:chExt cx="2326005" cy="2292350"/>
          </a:xfrm>
        </p:grpSpPr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38799" y="2852927"/>
              <a:ext cx="2225040" cy="228904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5538215" y="2852937"/>
              <a:ext cx="164465" cy="2292350"/>
            </a:xfrm>
            <a:custGeom>
              <a:avLst/>
              <a:gdLst/>
              <a:ahLst/>
              <a:cxnLst/>
              <a:rect l="l" t="t" r="r" b="b"/>
              <a:pathLst>
                <a:path w="164464" h="2292350">
                  <a:moveTo>
                    <a:pt x="164198" y="0"/>
                  </a:moveTo>
                  <a:lnTo>
                    <a:pt x="0" y="0"/>
                  </a:lnTo>
                  <a:lnTo>
                    <a:pt x="0" y="2291842"/>
                  </a:lnTo>
                  <a:lnTo>
                    <a:pt x="164198" y="2291842"/>
                  </a:lnTo>
                  <a:lnTo>
                    <a:pt x="164198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3547871"/>
            <a:ext cx="5157216" cy="1594104"/>
          </a:xfrm>
          <a:prstGeom prst="rect">
            <a:avLst/>
          </a:prstGeom>
        </p:spPr>
      </p:pic>
      <p:sp>
        <p:nvSpPr>
          <p:cNvPr id="11" name="object 11" descr=""/>
          <p:cNvSpPr/>
          <p:nvPr/>
        </p:nvSpPr>
        <p:spPr>
          <a:xfrm>
            <a:off x="7744968" y="2609037"/>
            <a:ext cx="1316990" cy="167640"/>
          </a:xfrm>
          <a:custGeom>
            <a:avLst/>
            <a:gdLst/>
            <a:ahLst/>
            <a:cxnLst/>
            <a:rect l="l" t="t" r="r" b="b"/>
            <a:pathLst>
              <a:path w="1316990" h="167639">
                <a:moveTo>
                  <a:pt x="1316481" y="0"/>
                </a:moveTo>
                <a:lnTo>
                  <a:pt x="0" y="0"/>
                </a:lnTo>
                <a:lnTo>
                  <a:pt x="0" y="167436"/>
                </a:lnTo>
                <a:lnTo>
                  <a:pt x="1316481" y="167436"/>
                </a:lnTo>
                <a:lnTo>
                  <a:pt x="1316481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6028944" y="697941"/>
            <a:ext cx="1642745" cy="167640"/>
          </a:xfrm>
          <a:custGeom>
            <a:avLst/>
            <a:gdLst/>
            <a:ahLst/>
            <a:cxnLst/>
            <a:rect l="l" t="t" r="r" b="b"/>
            <a:pathLst>
              <a:path w="1642745" h="167640">
                <a:moveTo>
                  <a:pt x="1642618" y="0"/>
                </a:moveTo>
                <a:lnTo>
                  <a:pt x="0" y="0"/>
                </a:lnTo>
                <a:lnTo>
                  <a:pt x="0" y="167436"/>
                </a:lnTo>
                <a:lnTo>
                  <a:pt x="1642618" y="167436"/>
                </a:lnTo>
                <a:lnTo>
                  <a:pt x="1642618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21335" y="2740151"/>
            <a:ext cx="509270" cy="511809"/>
            <a:chOff x="21335" y="2740151"/>
            <a:chExt cx="509270" cy="511809"/>
          </a:xfrm>
        </p:grpSpPr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912" y="2789326"/>
              <a:ext cx="432816" cy="420217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1147" y="2759963"/>
              <a:ext cx="469265" cy="472440"/>
            </a:xfrm>
            <a:custGeom>
              <a:avLst/>
              <a:gdLst/>
              <a:ahLst/>
              <a:cxnLst/>
              <a:rect l="l" t="t" r="r" b="b"/>
              <a:pathLst>
                <a:path w="469265" h="472439">
                  <a:moveTo>
                    <a:pt x="234569" y="0"/>
                  </a:moveTo>
                  <a:lnTo>
                    <a:pt x="281813" y="4826"/>
                  </a:lnTo>
                  <a:lnTo>
                    <a:pt x="325869" y="18668"/>
                  </a:lnTo>
                  <a:lnTo>
                    <a:pt x="365721" y="40259"/>
                  </a:lnTo>
                  <a:lnTo>
                    <a:pt x="400431" y="69087"/>
                  </a:lnTo>
                  <a:lnTo>
                    <a:pt x="429082" y="104012"/>
                  </a:lnTo>
                  <a:lnTo>
                    <a:pt x="450710" y="144272"/>
                  </a:lnTo>
                  <a:lnTo>
                    <a:pt x="464388" y="188595"/>
                  </a:lnTo>
                  <a:lnTo>
                    <a:pt x="469150" y="236093"/>
                  </a:lnTo>
                  <a:lnTo>
                    <a:pt x="464388" y="283591"/>
                  </a:lnTo>
                  <a:lnTo>
                    <a:pt x="450710" y="327914"/>
                  </a:lnTo>
                  <a:lnTo>
                    <a:pt x="429082" y="368173"/>
                  </a:lnTo>
                  <a:lnTo>
                    <a:pt x="400431" y="403098"/>
                  </a:lnTo>
                  <a:lnTo>
                    <a:pt x="365721" y="431927"/>
                  </a:lnTo>
                  <a:lnTo>
                    <a:pt x="325869" y="453644"/>
                  </a:lnTo>
                  <a:lnTo>
                    <a:pt x="281813" y="467487"/>
                  </a:lnTo>
                  <a:lnTo>
                    <a:pt x="234569" y="472186"/>
                  </a:lnTo>
                  <a:lnTo>
                    <a:pt x="187337" y="467487"/>
                  </a:lnTo>
                  <a:lnTo>
                    <a:pt x="143281" y="453644"/>
                  </a:lnTo>
                  <a:lnTo>
                    <a:pt x="103416" y="431927"/>
                  </a:lnTo>
                  <a:lnTo>
                    <a:pt x="68704" y="403098"/>
                  </a:lnTo>
                  <a:lnTo>
                    <a:pt x="40072" y="368173"/>
                  </a:lnTo>
                  <a:lnTo>
                    <a:pt x="18432" y="327914"/>
                  </a:lnTo>
                  <a:lnTo>
                    <a:pt x="4763" y="283591"/>
                  </a:lnTo>
                  <a:lnTo>
                    <a:pt x="0" y="236093"/>
                  </a:lnTo>
                  <a:lnTo>
                    <a:pt x="4763" y="188595"/>
                  </a:lnTo>
                  <a:lnTo>
                    <a:pt x="18432" y="144272"/>
                  </a:lnTo>
                  <a:lnTo>
                    <a:pt x="40072" y="104012"/>
                  </a:lnTo>
                  <a:lnTo>
                    <a:pt x="68704" y="69087"/>
                  </a:lnTo>
                  <a:lnTo>
                    <a:pt x="103416" y="40259"/>
                  </a:lnTo>
                  <a:lnTo>
                    <a:pt x="143281" y="18668"/>
                  </a:lnTo>
                  <a:lnTo>
                    <a:pt x="187337" y="4826"/>
                  </a:lnTo>
                  <a:lnTo>
                    <a:pt x="234569" y="0"/>
                  </a:lnTo>
                  <a:close/>
                </a:path>
              </a:pathLst>
            </a:custGeom>
            <a:ln w="39624">
              <a:solidFill>
                <a:srgbClr val="17203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6807" y="978230"/>
            <a:ext cx="5978525" cy="2204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7480" marR="135318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4F81BC"/>
                </a:solidFill>
                <a:latin typeface="Arial"/>
                <a:cs typeface="Arial"/>
              </a:rPr>
              <a:t>ИСТОРИЯ</a:t>
            </a:r>
            <a:r>
              <a:rPr dirty="0" sz="2400" spc="-3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4F81BC"/>
                </a:solidFill>
                <a:latin typeface="Arial"/>
                <a:cs typeface="Arial"/>
              </a:rPr>
              <a:t>ТРАНСФОРМАЦИИ </a:t>
            </a:r>
            <a:r>
              <a:rPr dirty="0" sz="2400" b="1">
                <a:solidFill>
                  <a:srgbClr val="4F81BC"/>
                </a:solidFill>
                <a:latin typeface="Arial"/>
                <a:cs typeface="Arial"/>
              </a:rPr>
              <a:t>BPS</a:t>
            </a:r>
            <a:r>
              <a:rPr dirty="0" sz="2400" spc="-1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4F81BC"/>
                </a:solidFill>
                <a:latin typeface="Arial"/>
                <a:cs typeface="Arial"/>
              </a:rPr>
              <a:t>-</a:t>
            </a:r>
            <a:r>
              <a:rPr dirty="0" sz="2400" spc="-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4F81BC"/>
                </a:solidFill>
                <a:latin typeface="Arial"/>
                <a:cs typeface="Arial"/>
              </a:rPr>
              <a:t>СТАТИСТИЧЕСКОЕ </a:t>
            </a:r>
            <a:r>
              <a:rPr dirty="0" sz="2400" b="1">
                <a:solidFill>
                  <a:srgbClr val="4F81BC"/>
                </a:solidFill>
                <a:latin typeface="Arial"/>
                <a:cs typeface="Arial"/>
              </a:rPr>
              <a:t>УПРАВЛЕНИЕ</a:t>
            </a:r>
            <a:r>
              <a:rPr dirty="0" sz="2400" spc="-110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4F81BC"/>
                </a:solidFill>
                <a:latin typeface="Arial"/>
                <a:cs typeface="Arial"/>
              </a:rPr>
              <a:t>ИНДОНЕЗИИ</a:t>
            </a:r>
            <a:endParaRPr sz="2400">
              <a:latin typeface="Arial"/>
              <a:cs typeface="Arial"/>
            </a:endParaRPr>
          </a:p>
          <a:p>
            <a:pPr marL="24765" marR="5080" indent="-12700">
              <a:lnSpc>
                <a:spcPts val="2160"/>
              </a:lnSpc>
              <a:spcBef>
                <a:spcPts val="5"/>
              </a:spcBef>
            </a:pPr>
            <a:r>
              <a:rPr dirty="0" sz="900">
                <a:latin typeface="Microsoft Sans Serif"/>
                <a:cs typeface="Microsoft Sans Serif"/>
              </a:rPr>
              <a:t>Представлено</a:t>
            </a:r>
            <a:r>
              <a:rPr dirty="0" sz="900" spc="5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на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Международном</a:t>
            </a:r>
            <a:r>
              <a:rPr dirty="0" sz="900">
                <a:latin typeface="Microsoft Sans Serif"/>
                <a:cs typeface="Microsoft Sans Serif"/>
              </a:rPr>
              <a:t> форуме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«Цифровая</a:t>
            </a:r>
            <a:r>
              <a:rPr dirty="0" sz="900" spc="-1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трансформация</a:t>
            </a:r>
            <a:r>
              <a:rPr dirty="0" sz="900" spc="-4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национальных</a:t>
            </a:r>
            <a:r>
              <a:rPr dirty="0" sz="900" spc="-5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статистических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систем» </a:t>
            </a:r>
            <a:r>
              <a:rPr dirty="0" sz="900" spc="-20">
                <a:solidFill>
                  <a:srgbClr val="24392E"/>
                </a:solidFill>
                <a:latin typeface="Microsoft Sans Serif"/>
                <a:cs typeface="Microsoft Sans Serif"/>
              </a:rPr>
              <a:t>Астана,</a:t>
            </a:r>
            <a:r>
              <a:rPr dirty="0" sz="900" spc="-10">
                <a:solidFill>
                  <a:srgbClr val="24392E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24392E"/>
                </a:solidFill>
                <a:latin typeface="Microsoft Sans Serif"/>
                <a:cs typeface="Microsoft Sans Serif"/>
              </a:rPr>
              <a:t>6</a:t>
            </a:r>
            <a:r>
              <a:rPr dirty="0" sz="900" spc="5">
                <a:solidFill>
                  <a:srgbClr val="24392E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24392E"/>
                </a:solidFill>
                <a:latin typeface="Microsoft Sans Serif"/>
                <a:cs typeface="Microsoft Sans Serif"/>
              </a:rPr>
              <a:t>ноября</a:t>
            </a:r>
            <a:r>
              <a:rPr dirty="0" sz="900" spc="-35">
                <a:solidFill>
                  <a:srgbClr val="24392E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24392E"/>
                </a:solidFill>
                <a:latin typeface="Microsoft Sans Serif"/>
                <a:cs typeface="Microsoft Sans Serif"/>
              </a:rPr>
              <a:t>2025</a:t>
            </a:r>
            <a:r>
              <a:rPr dirty="0" sz="900" spc="5">
                <a:solidFill>
                  <a:srgbClr val="24392E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20">
                <a:solidFill>
                  <a:srgbClr val="24392E"/>
                </a:solidFill>
                <a:latin typeface="Microsoft Sans Serif"/>
                <a:cs typeface="Microsoft Sans Serif"/>
              </a:rPr>
              <a:t>года</a:t>
            </a:r>
            <a:endParaRPr sz="9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15"/>
              </a:spcBef>
            </a:pPr>
            <a:endParaRPr sz="900">
              <a:latin typeface="Microsoft Sans Serif"/>
              <a:cs typeface="Microsoft Sans Serif"/>
            </a:endParaRPr>
          </a:p>
          <a:p>
            <a:pPr marL="631190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latin typeface="Arial"/>
                <a:cs typeface="Arial"/>
              </a:rPr>
              <a:t>Сонни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Харри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Будьютомо</a:t>
            </a:r>
            <a:r>
              <a:rPr dirty="0" sz="1200" spc="2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Хармади</a:t>
            </a:r>
            <a:endParaRPr sz="1200">
              <a:latin typeface="Arial"/>
              <a:cs typeface="Arial"/>
            </a:endParaRPr>
          </a:p>
          <a:p>
            <a:pPr marL="631190">
              <a:lnSpc>
                <a:spcPct val="100000"/>
              </a:lnSpc>
              <a:spcBef>
                <a:spcPts val="5"/>
              </a:spcBef>
            </a:pPr>
            <a:r>
              <a:rPr dirty="0" sz="1000" b="1">
                <a:latin typeface="Arial"/>
                <a:cs typeface="Arial"/>
              </a:rPr>
              <a:t>Заместитель</a:t>
            </a:r>
            <a:r>
              <a:rPr dirty="0" sz="1000" spc="-4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руководителя</a:t>
            </a:r>
            <a:r>
              <a:rPr dirty="0" sz="1000" spc="-8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BPS</a:t>
            </a:r>
            <a:r>
              <a:rPr dirty="0" sz="1000" spc="-1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-</a:t>
            </a:r>
            <a:r>
              <a:rPr dirty="0" sz="1000" spc="-1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Статистического</a:t>
            </a:r>
            <a:r>
              <a:rPr dirty="0" sz="1000" spc="-3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управления</a:t>
            </a:r>
            <a:r>
              <a:rPr dirty="0" sz="1000" spc="-7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Индонезии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37160" y="2410967"/>
            <a:ext cx="3764279" cy="45720"/>
          </a:xfrm>
          <a:custGeom>
            <a:avLst/>
            <a:gdLst/>
            <a:ahLst/>
            <a:cxnLst/>
            <a:rect l="l" t="t" r="r" b="b"/>
            <a:pathLst>
              <a:path w="3764279" h="45719">
                <a:moveTo>
                  <a:pt x="3744594" y="0"/>
                </a:moveTo>
                <a:lnTo>
                  <a:pt x="8724" y="0"/>
                </a:lnTo>
                <a:lnTo>
                  <a:pt x="0" y="10160"/>
                </a:lnTo>
                <a:lnTo>
                  <a:pt x="0" y="22606"/>
                </a:lnTo>
                <a:lnTo>
                  <a:pt x="1523" y="31495"/>
                </a:lnTo>
                <a:lnTo>
                  <a:pt x="5689" y="38735"/>
                </a:lnTo>
                <a:lnTo>
                  <a:pt x="11899" y="43687"/>
                </a:lnTo>
                <a:lnTo>
                  <a:pt x="19494" y="45338"/>
                </a:lnTo>
                <a:lnTo>
                  <a:pt x="3744594" y="45338"/>
                </a:lnTo>
                <a:lnTo>
                  <a:pt x="3752215" y="43687"/>
                </a:lnTo>
                <a:lnTo>
                  <a:pt x="3758438" y="38735"/>
                </a:lnTo>
                <a:lnTo>
                  <a:pt x="3762629" y="31495"/>
                </a:lnTo>
                <a:lnTo>
                  <a:pt x="3764153" y="22606"/>
                </a:lnTo>
                <a:lnTo>
                  <a:pt x="3762629" y="13843"/>
                </a:lnTo>
                <a:lnTo>
                  <a:pt x="3758438" y="6604"/>
                </a:lnTo>
                <a:lnTo>
                  <a:pt x="3752215" y="1778"/>
                </a:lnTo>
                <a:lnTo>
                  <a:pt x="3744594" y="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3947667" y="2410967"/>
            <a:ext cx="167005" cy="45720"/>
          </a:xfrm>
          <a:custGeom>
            <a:avLst/>
            <a:gdLst/>
            <a:ahLst/>
            <a:cxnLst/>
            <a:rect l="l" t="t" r="r" b="b"/>
            <a:pathLst>
              <a:path w="167004" h="45719">
                <a:moveTo>
                  <a:pt x="158242" y="0"/>
                </a:moveTo>
                <a:lnTo>
                  <a:pt x="19558" y="0"/>
                </a:lnTo>
                <a:lnTo>
                  <a:pt x="11937" y="1778"/>
                </a:lnTo>
                <a:lnTo>
                  <a:pt x="5715" y="6604"/>
                </a:lnTo>
                <a:lnTo>
                  <a:pt x="1524" y="13843"/>
                </a:lnTo>
                <a:lnTo>
                  <a:pt x="0" y="22606"/>
                </a:lnTo>
                <a:lnTo>
                  <a:pt x="1524" y="31495"/>
                </a:lnTo>
                <a:lnTo>
                  <a:pt x="5715" y="38735"/>
                </a:lnTo>
                <a:lnTo>
                  <a:pt x="11937" y="43687"/>
                </a:lnTo>
                <a:lnTo>
                  <a:pt x="19558" y="45338"/>
                </a:lnTo>
                <a:lnTo>
                  <a:pt x="147447" y="45338"/>
                </a:lnTo>
                <a:lnTo>
                  <a:pt x="155067" y="43687"/>
                </a:lnTo>
                <a:lnTo>
                  <a:pt x="161162" y="38735"/>
                </a:lnTo>
                <a:lnTo>
                  <a:pt x="165354" y="31495"/>
                </a:lnTo>
                <a:lnTo>
                  <a:pt x="166878" y="22606"/>
                </a:lnTo>
                <a:lnTo>
                  <a:pt x="166878" y="10160"/>
                </a:lnTo>
                <a:lnTo>
                  <a:pt x="158242" y="0"/>
                </a:lnTo>
                <a:close/>
              </a:path>
            </a:pathLst>
          </a:custGeom>
          <a:solidFill>
            <a:srgbClr val="D7D7D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object 19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498084" y="187867"/>
            <a:ext cx="434339" cy="347139"/>
          </a:xfrm>
          <a:prstGeom prst="rect">
            <a:avLst/>
          </a:prstGeom>
        </p:spPr>
      </p:pic>
      <p:sp>
        <p:nvSpPr>
          <p:cNvPr id="20" name="object 20" descr=""/>
          <p:cNvSpPr txBox="1"/>
          <p:nvPr/>
        </p:nvSpPr>
        <p:spPr>
          <a:xfrm>
            <a:off x="5986653" y="-76536"/>
            <a:ext cx="1735455" cy="508000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765"/>
              </a:spcBef>
            </a:pPr>
            <a:r>
              <a:rPr dirty="0" sz="1100" spc="-10" i="1">
                <a:latin typeface="Arial"/>
                <a:cs typeface="Arial"/>
              </a:rPr>
              <a:t>неофициальный</a:t>
            </a:r>
            <a:r>
              <a:rPr dirty="0" sz="1100" spc="35" i="1">
                <a:latin typeface="Arial"/>
                <a:cs typeface="Arial"/>
              </a:rPr>
              <a:t> </a:t>
            </a:r>
            <a:r>
              <a:rPr dirty="0" sz="1100" spc="-10" i="1">
                <a:latin typeface="Arial"/>
                <a:cs typeface="Arial"/>
              </a:rPr>
              <a:t>перевод</a:t>
            </a:r>
            <a:endParaRPr sz="11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1000" spc="-10" b="1" i="1">
                <a:solidFill>
                  <a:srgbClr val="0090D1"/>
                </a:solidFill>
                <a:latin typeface="Arial"/>
                <a:cs typeface="Arial"/>
              </a:rPr>
              <a:t>BPS-Statistics</a:t>
            </a:r>
            <a:r>
              <a:rPr dirty="0" sz="1000" b="1" i="1">
                <a:solidFill>
                  <a:srgbClr val="0090D1"/>
                </a:solidFill>
                <a:latin typeface="Arial"/>
                <a:cs typeface="Arial"/>
              </a:rPr>
              <a:t> </a:t>
            </a:r>
            <a:r>
              <a:rPr dirty="0" sz="1000" spc="-10" b="1" i="1">
                <a:solidFill>
                  <a:srgbClr val="0090D1"/>
                </a:solidFill>
                <a:latin typeface="Arial"/>
                <a:cs typeface="Arial"/>
              </a:rPr>
              <a:t>Indonesia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352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40" h="167640">
                <a:moveTo>
                  <a:pt x="1755140" y="0"/>
                </a:moveTo>
                <a:lnTo>
                  <a:pt x="0" y="0"/>
                </a:lnTo>
                <a:lnTo>
                  <a:pt x="0" y="167436"/>
                </a:lnTo>
                <a:lnTo>
                  <a:pt x="1755140" y="167436"/>
                </a:lnTo>
                <a:lnTo>
                  <a:pt x="175514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4325111"/>
            <a:ext cx="9144000" cy="591185"/>
          </a:xfrm>
          <a:custGeom>
            <a:avLst/>
            <a:gdLst/>
            <a:ahLst/>
            <a:cxnLst/>
            <a:rect l="l" t="t" r="r" b="b"/>
            <a:pathLst>
              <a:path w="9144000" h="591185">
                <a:moveTo>
                  <a:pt x="9144000" y="0"/>
                </a:moveTo>
                <a:lnTo>
                  <a:pt x="0" y="0"/>
                </a:lnTo>
                <a:lnTo>
                  <a:pt x="0" y="590715"/>
                </a:lnTo>
                <a:lnTo>
                  <a:pt x="9144000" y="590715"/>
                </a:lnTo>
                <a:lnTo>
                  <a:pt x="914400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6061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95"/>
              </a:spcBef>
            </a:pPr>
            <a:r>
              <a:rPr dirty="0" sz="2000">
                <a:solidFill>
                  <a:srgbClr val="4F81BC"/>
                </a:solidFill>
              </a:rPr>
              <a:t>УКРЕПЛЕНИЕ</a:t>
            </a:r>
            <a:r>
              <a:rPr dirty="0" sz="2000" spc="-60">
                <a:solidFill>
                  <a:srgbClr val="4F81BC"/>
                </a:solidFill>
              </a:rPr>
              <a:t> </a:t>
            </a:r>
            <a:r>
              <a:rPr dirty="0" sz="2000">
                <a:solidFill>
                  <a:srgbClr val="4F81BC"/>
                </a:solidFill>
              </a:rPr>
              <a:t>БЕЗОПАСНОСТИ</a:t>
            </a:r>
            <a:r>
              <a:rPr dirty="0" sz="2000" spc="-65">
                <a:solidFill>
                  <a:srgbClr val="4F81BC"/>
                </a:solidFill>
              </a:rPr>
              <a:t> </a:t>
            </a:r>
            <a:r>
              <a:rPr dirty="0" sz="2000">
                <a:solidFill>
                  <a:srgbClr val="4F81BC"/>
                </a:solidFill>
              </a:rPr>
              <a:t>ДАННЫХ</a:t>
            </a:r>
            <a:r>
              <a:rPr dirty="0" sz="2000" spc="-45">
                <a:solidFill>
                  <a:srgbClr val="4F81BC"/>
                </a:solidFill>
              </a:rPr>
              <a:t> </a:t>
            </a:r>
            <a:r>
              <a:rPr dirty="0" sz="2000">
                <a:solidFill>
                  <a:srgbClr val="4F81BC"/>
                </a:solidFill>
              </a:rPr>
              <a:t>И</a:t>
            </a:r>
            <a:r>
              <a:rPr dirty="0" sz="2000" spc="-120">
                <a:solidFill>
                  <a:srgbClr val="4F81BC"/>
                </a:solidFill>
              </a:rPr>
              <a:t> </a:t>
            </a:r>
            <a:r>
              <a:rPr dirty="0" sz="2000" spc="-10">
                <a:solidFill>
                  <a:srgbClr val="4F81BC"/>
                </a:solidFill>
              </a:rPr>
              <a:t>ИНФОРМАЦИИ</a:t>
            </a:r>
            <a:endParaRPr sz="2000"/>
          </a:p>
          <a:p>
            <a:pPr marL="273050">
              <a:lnSpc>
                <a:spcPct val="100000"/>
              </a:lnSpc>
              <a:spcBef>
                <a:spcPts val="25"/>
              </a:spcBef>
            </a:pPr>
            <a:r>
              <a:rPr dirty="0" sz="1400"/>
              <a:t>ЧЕРЕЗ</a:t>
            </a:r>
            <a:r>
              <a:rPr dirty="0" sz="1400" spc="-60"/>
              <a:t> </a:t>
            </a:r>
            <a:r>
              <a:rPr dirty="0" sz="1400" spc="-10"/>
              <a:t>МЕЖДУНАРОДНЫЕ</a:t>
            </a:r>
            <a:r>
              <a:rPr dirty="0" sz="1400" spc="35"/>
              <a:t> </a:t>
            </a:r>
            <a:r>
              <a:rPr dirty="0" sz="1400"/>
              <a:t>СТАНДАРТЫ</a:t>
            </a:r>
            <a:r>
              <a:rPr dirty="0" sz="1400" spc="35"/>
              <a:t> </a:t>
            </a:r>
            <a:r>
              <a:rPr dirty="0" sz="1400"/>
              <a:t>И</a:t>
            </a:r>
            <a:r>
              <a:rPr dirty="0" sz="1400" spc="-65"/>
              <a:t> </a:t>
            </a:r>
            <a:r>
              <a:rPr dirty="0" sz="1400" spc="-10"/>
              <a:t>ИНТЕГРИРОВАННУЮ</a:t>
            </a:r>
            <a:r>
              <a:rPr dirty="0" sz="1400" spc="15"/>
              <a:t> </a:t>
            </a:r>
            <a:r>
              <a:rPr dirty="0" sz="1400"/>
              <a:t>СИСТЕМУ</a:t>
            </a:r>
            <a:r>
              <a:rPr dirty="0" sz="1400" spc="-35"/>
              <a:t> </a:t>
            </a:r>
            <a:r>
              <a:rPr dirty="0" sz="1400" spc="-10"/>
              <a:t>УПРАВЛЕНИЯ</a:t>
            </a:r>
            <a:endParaRPr sz="1400"/>
          </a:p>
        </p:txBody>
      </p:sp>
      <p:sp>
        <p:nvSpPr>
          <p:cNvPr id="5" name="object 5" descr=""/>
          <p:cNvSpPr txBox="1"/>
          <p:nvPr/>
        </p:nvSpPr>
        <p:spPr>
          <a:xfrm>
            <a:off x="0" y="4325111"/>
            <a:ext cx="3792220" cy="283845"/>
          </a:xfrm>
          <a:prstGeom prst="rect">
            <a:avLst/>
          </a:prstGeom>
          <a:solidFill>
            <a:srgbClr val="FFC000"/>
          </a:solidFill>
        </p:spPr>
        <p:txBody>
          <a:bodyPr wrap="square" lIns="0" tIns="74930" rIns="0" bIns="0" rtlCol="0" vert="horz">
            <a:spAutoFit/>
          </a:bodyPr>
          <a:lstStyle/>
          <a:p>
            <a:pPr marL="270510">
              <a:lnSpc>
                <a:spcPts val="1639"/>
              </a:lnSpc>
              <a:spcBef>
                <a:spcPts val="590"/>
              </a:spcBef>
            </a:pPr>
            <a:r>
              <a:rPr dirty="0" sz="1400" b="1" i="1">
                <a:latin typeface="Arial"/>
                <a:cs typeface="Arial"/>
              </a:rPr>
              <a:t>BPS</a:t>
            </a:r>
            <a:r>
              <a:rPr dirty="0" sz="1400" spc="-5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-</a:t>
            </a:r>
            <a:r>
              <a:rPr dirty="0" sz="1400" spc="-50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Статистика</a:t>
            </a:r>
            <a:r>
              <a:rPr dirty="0" sz="1400" spc="-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Индонезии</a:t>
            </a:r>
            <a:r>
              <a:rPr dirty="0" sz="1400" spc="-35" b="1" i="1">
                <a:latin typeface="Arial"/>
                <a:cs typeface="Arial"/>
              </a:rPr>
              <a:t> </a:t>
            </a:r>
            <a:r>
              <a:rPr dirty="0" sz="1400" spc="-10" b="1" i="1">
                <a:latin typeface="Arial"/>
                <a:cs typeface="Arial"/>
              </a:rPr>
              <a:t>твердо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791711" y="4404359"/>
            <a:ext cx="5352415" cy="20447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 vert="horz">
            <a:spAutoFit/>
          </a:bodyPr>
          <a:lstStyle/>
          <a:p>
            <a:pPr marL="1270">
              <a:lnSpc>
                <a:spcPts val="1575"/>
              </a:lnSpc>
            </a:pPr>
            <a:r>
              <a:rPr dirty="0" sz="1400" b="1" i="1">
                <a:latin typeface="Arial"/>
                <a:cs typeface="Arial"/>
              </a:rPr>
              <a:t>привержена</a:t>
            </a:r>
            <a:r>
              <a:rPr dirty="0" sz="1400" spc="-50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обеспечению</a:t>
            </a:r>
            <a:r>
              <a:rPr dirty="0" sz="1400" spc="-2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безопасности</a:t>
            </a:r>
            <a:r>
              <a:rPr dirty="0" sz="1400" spc="-4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данных</a:t>
            </a:r>
            <a:r>
              <a:rPr dirty="0" sz="1400" spc="-8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и</a:t>
            </a:r>
            <a:r>
              <a:rPr dirty="0" sz="1400" spc="-85" b="1" i="1">
                <a:latin typeface="Arial"/>
                <a:cs typeface="Arial"/>
              </a:rPr>
              <a:t> </a:t>
            </a:r>
            <a:r>
              <a:rPr dirty="0" sz="1400" spc="-10" b="1" i="1">
                <a:latin typeface="Arial"/>
                <a:cs typeface="Arial"/>
              </a:rPr>
              <a:t>защите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143000" y="4632959"/>
            <a:ext cx="2859405" cy="207645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80"/>
              </a:lnSpc>
            </a:pPr>
            <a:r>
              <a:rPr dirty="0" sz="1400" spc="-10" b="1" i="1">
                <a:latin typeface="Arial"/>
                <a:cs typeface="Arial"/>
              </a:rPr>
              <a:t>персональной</a:t>
            </a:r>
            <a:r>
              <a:rPr dirty="0" sz="1400" spc="25" b="1" i="1">
                <a:latin typeface="Arial"/>
                <a:cs typeface="Arial"/>
              </a:rPr>
              <a:t> </a:t>
            </a:r>
            <a:r>
              <a:rPr dirty="0" sz="1400" spc="-10" b="1" i="1">
                <a:latin typeface="Arial"/>
                <a:cs typeface="Arial"/>
              </a:rPr>
              <a:t>информации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028694" y="4608372"/>
            <a:ext cx="412686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b="1" i="1">
                <a:latin typeface="Arial"/>
                <a:cs typeface="Arial"/>
              </a:rPr>
              <a:t>для</a:t>
            </a:r>
            <a:r>
              <a:rPr dirty="0" sz="1400" spc="-5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всех</a:t>
            </a:r>
            <a:r>
              <a:rPr dirty="0" sz="1400" spc="-5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данных,</a:t>
            </a:r>
            <a:r>
              <a:rPr dirty="0" sz="1400" spc="-35" b="1" i="1">
                <a:latin typeface="Arial"/>
                <a:cs typeface="Arial"/>
              </a:rPr>
              <a:t> </a:t>
            </a:r>
            <a:r>
              <a:rPr dirty="0" sz="1400" b="1" i="1">
                <a:latin typeface="Arial"/>
                <a:cs typeface="Arial"/>
              </a:rPr>
              <a:t>управляемых </a:t>
            </a:r>
            <a:r>
              <a:rPr dirty="0" sz="1400" spc="-10" b="1" i="1">
                <a:latin typeface="Arial"/>
                <a:cs typeface="Arial"/>
              </a:rPr>
              <a:t>учреждением.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76200" y="1161033"/>
            <a:ext cx="4343400" cy="2996565"/>
            <a:chOff x="76200" y="1161033"/>
            <a:chExt cx="4343400" cy="2996565"/>
          </a:xfrm>
        </p:grpSpPr>
        <p:sp>
          <p:nvSpPr>
            <p:cNvPr id="10" name="object 10" descr=""/>
            <p:cNvSpPr/>
            <p:nvPr/>
          </p:nvSpPr>
          <p:spPr>
            <a:xfrm>
              <a:off x="1249680" y="1255775"/>
              <a:ext cx="3169920" cy="2901315"/>
            </a:xfrm>
            <a:custGeom>
              <a:avLst/>
              <a:gdLst/>
              <a:ahLst/>
              <a:cxnLst/>
              <a:rect l="l" t="t" r="r" b="b"/>
              <a:pathLst>
                <a:path w="3169920" h="2901315">
                  <a:moveTo>
                    <a:pt x="2959735" y="0"/>
                  </a:moveTo>
                  <a:lnTo>
                    <a:pt x="210184" y="0"/>
                  </a:lnTo>
                  <a:lnTo>
                    <a:pt x="154304" y="6096"/>
                  </a:lnTo>
                  <a:lnTo>
                    <a:pt x="104139" y="23368"/>
                  </a:lnTo>
                  <a:lnTo>
                    <a:pt x="61594" y="50037"/>
                  </a:lnTo>
                  <a:lnTo>
                    <a:pt x="28701" y="84582"/>
                  </a:lnTo>
                  <a:lnTo>
                    <a:pt x="7505" y="125475"/>
                  </a:lnTo>
                  <a:lnTo>
                    <a:pt x="0" y="170814"/>
                  </a:lnTo>
                  <a:lnTo>
                    <a:pt x="0" y="2730538"/>
                  </a:lnTo>
                  <a:lnTo>
                    <a:pt x="7505" y="2775940"/>
                  </a:lnTo>
                  <a:lnTo>
                    <a:pt x="28701" y="2816733"/>
                  </a:lnTo>
                  <a:lnTo>
                    <a:pt x="61594" y="2851289"/>
                  </a:lnTo>
                  <a:lnTo>
                    <a:pt x="104139" y="2877997"/>
                  </a:lnTo>
                  <a:lnTo>
                    <a:pt x="154304" y="2895219"/>
                  </a:lnTo>
                  <a:lnTo>
                    <a:pt x="210184" y="2901315"/>
                  </a:lnTo>
                  <a:lnTo>
                    <a:pt x="2959735" y="2901315"/>
                  </a:lnTo>
                  <a:lnTo>
                    <a:pt x="3015615" y="2895219"/>
                  </a:lnTo>
                  <a:lnTo>
                    <a:pt x="3065780" y="2877997"/>
                  </a:lnTo>
                  <a:lnTo>
                    <a:pt x="3108324" y="2851289"/>
                  </a:lnTo>
                  <a:lnTo>
                    <a:pt x="3141218" y="2816733"/>
                  </a:lnTo>
                  <a:lnTo>
                    <a:pt x="3162427" y="2775940"/>
                  </a:lnTo>
                  <a:lnTo>
                    <a:pt x="3169920" y="2730538"/>
                  </a:lnTo>
                  <a:lnTo>
                    <a:pt x="3169920" y="170814"/>
                  </a:lnTo>
                  <a:lnTo>
                    <a:pt x="3162427" y="125475"/>
                  </a:lnTo>
                  <a:lnTo>
                    <a:pt x="3141218" y="84582"/>
                  </a:lnTo>
                  <a:lnTo>
                    <a:pt x="3108324" y="50037"/>
                  </a:lnTo>
                  <a:lnTo>
                    <a:pt x="3065780" y="23368"/>
                  </a:lnTo>
                  <a:lnTo>
                    <a:pt x="3015615" y="6096"/>
                  </a:lnTo>
                  <a:lnTo>
                    <a:pt x="2959735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133855" y="1167383"/>
              <a:ext cx="3167380" cy="2901315"/>
            </a:xfrm>
            <a:custGeom>
              <a:avLst/>
              <a:gdLst/>
              <a:ahLst/>
              <a:cxnLst/>
              <a:rect l="l" t="t" r="r" b="b"/>
              <a:pathLst>
                <a:path w="3167379" h="2901315">
                  <a:moveTo>
                    <a:pt x="0" y="170814"/>
                  </a:moveTo>
                  <a:lnTo>
                    <a:pt x="7493" y="125475"/>
                  </a:lnTo>
                  <a:lnTo>
                    <a:pt x="28651" y="84581"/>
                  </a:lnTo>
                  <a:lnTo>
                    <a:pt x="61468" y="50037"/>
                  </a:lnTo>
                  <a:lnTo>
                    <a:pt x="103949" y="23367"/>
                  </a:lnTo>
                  <a:lnTo>
                    <a:pt x="154050" y="6095"/>
                  </a:lnTo>
                  <a:lnTo>
                    <a:pt x="209931" y="0"/>
                  </a:lnTo>
                  <a:lnTo>
                    <a:pt x="2956814" y="0"/>
                  </a:lnTo>
                  <a:lnTo>
                    <a:pt x="3012694" y="6095"/>
                  </a:lnTo>
                  <a:lnTo>
                    <a:pt x="3062859" y="23367"/>
                  </a:lnTo>
                  <a:lnTo>
                    <a:pt x="3105277" y="50037"/>
                  </a:lnTo>
                  <a:lnTo>
                    <a:pt x="3138170" y="84581"/>
                  </a:lnTo>
                  <a:lnTo>
                    <a:pt x="3159379" y="125475"/>
                  </a:lnTo>
                  <a:lnTo>
                    <a:pt x="3166872" y="170814"/>
                  </a:lnTo>
                  <a:lnTo>
                    <a:pt x="3166872" y="2730512"/>
                  </a:lnTo>
                  <a:lnTo>
                    <a:pt x="3159379" y="2775915"/>
                  </a:lnTo>
                  <a:lnTo>
                    <a:pt x="3138170" y="2816707"/>
                  </a:lnTo>
                  <a:lnTo>
                    <a:pt x="3105277" y="2851264"/>
                  </a:lnTo>
                  <a:lnTo>
                    <a:pt x="3062859" y="2877959"/>
                  </a:lnTo>
                  <a:lnTo>
                    <a:pt x="3012694" y="2895180"/>
                  </a:lnTo>
                  <a:lnTo>
                    <a:pt x="2956814" y="2901276"/>
                  </a:lnTo>
                  <a:lnTo>
                    <a:pt x="209931" y="2901276"/>
                  </a:lnTo>
                  <a:lnTo>
                    <a:pt x="154050" y="2895180"/>
                  </a:lnTo>
                  <a:lnTo>
                    <a:pt x="103949" y="2877959"/>
                  </a:lnTo>
                  <a:lnTo>
                    <a:pt x="61468" y="2851264"/>
                  </a:lnTo>
                  <a:lnTo>
                    <a:pt x="28651" y="2816707"/>
                  </a:lnTo>
                  <a:lnTo>
                    <a:pt x="7493" y="2775915"/>
                  </a:lnTo>
                  <a:lnTo>
                    <a:pt x="0" y="2730512"/>
                  </a:lnTo>
                  <a:lnTo>
                    <a:pt x="0" y="170814"/>
                  </a:lnTo>
                  <a:close/>
                </a:path>
              </a:pathLst>
            </a:custGeom>
            <a:ln w="12192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200" y="1514855"/>
              <a:ext cx="2103120" cy="2371344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2243327" y="1408175"/>
            <a:ext cx="844550" cy="204470"/>
          </a:xfrm>
          <a:prstGeom prst="rect">
            <a:avLst/>
          </a:prstGeom>
          <a:solidFill>
            <a:srgbClr val="4D6CAC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570"/>
              </a:lnSpc>
            </a:pPr>
            <a:r>
              <a:rPr dirty="0" sz="1400" spc="-20" b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dirty="0" sz="1400" spc="-19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20" b="1">
                <a:solidFill>
                  <a:srgbClr val="FFFFFF"/>
                </a:solidFill>
                <a:latin typeface="Arial"/>
                <a:cs typeface="Arial"/>
              </a:rPr>
              <a:t>2021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074289" y="1381760"/>
            <a:ext cx="74930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50">
                <a:latin typeface="Microsoft Sans Serif"/>
                <a:cs typeface="Microsoft Sans Serif"/>
              </a:rPr>
              <a:t>,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151379" y="1602993"/>
            <a:ext cx="2174240" cy="45148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1400">
                <a:latin typeface="Microsoft Sans Serif"/>
                <a:cs typeface="Microsoft Sans Serif"/>
              </a:rPr>
              <a:t>BPS</a:t>
            </a:r>
            <a:r>
              <a:rPr dirty="0" sz="1400" spc="-2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сертифицировано</a:t>
            </a:r>
            <a:r>
              <a:rPr dirty="0" sz="1400" spc="70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по </a:t>
            </a:r>
            <a:r>
              <a:rPr dirty="0" sz="1400" spc="-10">
                <a:latin typeface="Microsoft Sans Serif"/>
                <a:cs typeface="Microsoft Sans Serif"/>
              </a:rPr>
              <a:t>стандарту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243327" y="2048255"/>
            <a:ext cx="1259840" cy="204470"/>
          </a:xfrm>
          <a:prstGeom prst="rect">
            <a:avLst/>
          </a:prstGeom>
          <a:solidFill>
            <a:srgbClr val="4D6CAC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570"/>
              </a:lnSpc>
            </a:pPr>
            <a:r>
              <a:rPr dirty="0" sz="1400" spc="-95" b="1">
                <a:solidFill>
                  <a:srgbClr val="FFFFFF"/>
                </a:solidFill>
                <a:latin typeface="Arial"/>
                <a:cs typeface="Arial"/>
              </a:rPr>
              <a:t>ISO</a:t>
            </a:r>
            <a:r>
              <a:rPr dirty="0" sz="1400" spc="-1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27001:2022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243327" y="2609088"/>
            <a:ext cx="113030" cy="1304925"/>
            <a:chOff x="2243327" y="2609088"/>
            <a:chExt cx="113030" cy="1304925"/>
          </a:xfrm>
        </p:grpSpPr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327" y="2609088"/>
              <a:ext cx="112775" cy="115824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327" y="2807208"/>
              <a:ext cx="112775" cy="115824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327" y="3401568"/>
              <a:ext cx="112775" cy="115824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327" y="3797808"/>
              <a:ext cx="112775" cy="115824"/>
            </a:xfrm>
            <a:prstGeom prst="rect">
              <a:avLst/>
            </a:prstGeom>
          </p:spPr>
        </p:pic>
      </p:grpSp>
      <p:sp>
        <p:nvSpPr>
          <p:cNvPr id="22" name="object 22" descr=""/>
          <p:cNvSpPr txBox="1"/>
          <p:nvPr/>
        </p:nvSpPr>
        <p:spPr>
          <a:xfrm>
            <a:off x="2230882" y="2235454"/>
            <a:ext cx="1443355" cy="168211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20">
                <a:latin typeface="Microsoft Sans Serif"/>
                <a:cs typeface="Microsoft Sans Serif"/>
              </a:rPr>
              <a:t>для:</a:t>
            </a:r>
            <a:endParaRPr sz="1400">
              <a:latin typeface="Microsoft Sans Serif"/>
              <a:cs typeface="Microsoft Sans Serif"/>
            </a:endParaRPr>
          </a:p>
          <a:p>
            <a:pPr marL="238125" marR="5080">
              <a:lnSpc>
                <a:spcPct val="100000"/>
              </a:lnSpc>
              <a:spcBef>
                <a:spcPts val="805"/>
              </a:spcBef>
            </a:pPr>
            <a:r>
              <a:rPr dirty="0" sz="1100">
                <a:latin typeface="Microsoft Sans Serif"/>
                <a:cs typeface="Microsoft Sans Serif"/>
              </a:rPr>
              <a:t>Центр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обработки </a:t>
            </a:r>
            <a:r>
              <a:rPr dirty="0" sz="1100">
                <a:latin typeface="Microsoft Sans Serif"/>
                <a:cs typeface="Microsoft Sans Serif"/>
              </a:rPr>
              <a:t>данных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(DC), </a:t>
            </a:r>
            <a:r>
              <a:rPr dirty="0" sz="1100">
                <a:latin typeface="Microsoft Sans Serif"/>
                <a:cs typeface="Microsoft Sans Serif"/>
              </a:rPr>
              <a:t>Центр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аварийного восстановления </a:t>
            </a:r>
            <a:r>
              <a:rPr dirty="0" sz="1100">
                <a:latin typeface="Microsoft Sans Serif"/>
                <a:cs typeface="Microsoft Sans Serif"/>
              </a:rPr>
              <a:t>(DRC),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веб- </a:t>
            </a:r>
            <a:r>
              <a:rPr dirty="0" sz="1100" spc="-10">
                <a:latin typeface="Microsoft Sans Serif"/>
                <a:cs typeface="Microsoft Sans Serif"/>
              </a:rPr>
              <a:t>сервисы </a:t>
            </a:r>
            <a:r>
              <a:rPr dirty="0" sz="1100">
                <a:latin typeface="Microsoft Sans Serif"/>
                <a:cs typeface="Microsoft Sans Serif"/>
              </a:rPr>
              <a:t>населения</a:t>
            </a:r>
            <a:r>
              <a:rPr dirty="0" sz="1100" spc="-60">
                <a:latin typeface="Microsoft Sans Serif"/>
                <a:cs typeface="Microsoft Sans Serif"/>
              </a:rPr>
              <a:t> </a:t>
            </a:r>
            <a:r>
              <a:rPr dirty="0" sz="1100" spc="-50">
                <a:latin typeface="Microsoft Sans Serif"/>
                <a:cs typeface="Microsoft Sans Serif"/>
              </a:rPr>
              <a:t>и</a:t>
            </a:r>
            <a:endParaRPr sz="1100">
              <a:latin typeface="Microsoft Sans Serif"/>
              <a:cs typeface="Microsoft Sans Serif"/>
            </a:endParaRPr>
          </a:p>
          <a:p>
            <a:pPr marL="238125">
              <a:lnSpc>
                <a:spcPct val="100000"/>
              </a:lnSpc>
              <a:spcBef>
                <a:spcPts val="5"/>
              </a:spcBef>
            </a:pPr>
            <a:r>
              <a:rPr dirty="0" sz="1100">
                <a:latin typeface="Microsoft Sans Serif"/>
                <a:cs typeface="Microsoft Sans Serif"/>
              </a:rPr>
              <a:t>системы</a:t>
            </a:r>
            <a:r>
              <a:rPr dirty="0" sz="1100" spc="-60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FASIH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3410711" y="929385"/>
            <a:ext cx="5645150" cy="3449954"/>
            <a:chOff x="3410711" y="929385"/>
            <a:chExt cx="5645150" cy="3449954"/>
          </a:xfrm>
        </p:grpSpPr>
        <p:sp>
          <p:nvSpPr>
            <p:cNvPr id="24" name="object 24" descr=""/>
            <p:cNvSpPr/>
            <p:nvPr/>
          </p:nvSpPr>
          <p:spPr>
            <a:xfrm>
              <a:off x="5401055" y="1036319"/>
              <a:ext cx="3654425" cy="3343275"/>
            </a:xfrm>
            <a:custGeom>
              <a:avLst/>
              <a:gdLst/>
              <a:ahLst/>
              <a:cxnLst/>
              <a:rect l="l" t="t" r="r" b="b"/>
              <a:pathLst>
                <a:path w="3654425" h="3343275">
                  <a:moveTo>
                    <a:pt x="3439668" y="0"/>
                  </a:moveTo>
                  <a:lnTo>
                    <a:pt x="214630" y="0"/>
                  </a:lnTo>
                  <a:lnTo>
                    <a:pt x="165481" y="5841"/>
                  </a:lnTo>
                  <a:lnTo>
                    <a:pt x="120269" y="22478"/>
                  </a:lnTo>
                  <a:lnTo>
                    <a:pt x="80391" y="48640"/>
                  </a:lnTo>
                  <a:lnTo>
                    <a:pt x="47117" y="82930"/>
                  </a:lnTo>
                  <a:lnTo>
                    <a:pt x="21844" y="124078"/>
                  </a:lnTo>
                  <a:lnTo>
                    <a:pt x="5715" y="170687"/>
                  </a:lnTo>
                  <a:lnTo>
                    <a:pt x="0" y="221614"/>
                  </a:lnTo>
                  <a:lnTo>
                    <a:pt x="0" y="3121418"/>
                  </a:lnTo>
                  <a:lnTo>
                    <a:pt x="5715" y="3172218"/>
                  </a:lnTo>
                  <a:lnTo>
                    <a:pt x="21844" y="3218865"/>
                  </a:lnTo>
                  <a:lnTo>
                    <a:pt x="47117" y="3260001"/>
                  </a:lnTo>
                  <a:lnTo>
                    <a:pt x="80391" y="3294316"/>
                  </a:lnTo>
                  <a:lnTo>
                    <a:pt x="120269" y="3320465"/>
                  </a:lnTo>
                  <a:lnTo>
                    <a:pt x="165481" y="3337140"/>
                  </a:lnTo>
                  <a:lnTo>
                    <a:pt x="214630" y="3342982"/>
                  </a:lnTo>
                  <a:lnTo>
                    <a:pt x="3439668" y="3342982"/>
                  </a:lnTo>
                  <a:lnTo>
                    <a:pt x="3488817" y="3337140"/>
                  </a:lnTo>
                  <a:lnTo>
                    <a:pt x="3534029" y="3320465"/>
                  </a:lnTo>
                  <a:lnTo>
                    <a:pt x="3573907" y="3294316"/>
                  </a:lnTo>
                  <a:lnTo>
                    <a:pt x="3607180" y="3260001"/>
                  </a:lnTo>
                  <a:lnTo>
                    <a:pt x="3632454" y="3218865"/>
                  </a:lnTo>
                  <a:lnTo>
                    <a:pt x="3648583" y="3172218"/>
                  </a:lnTo>
                  <a:lnTo>
                    <a:pt x="3654298" y="3121418"/>
                  </a:lnTo>
                  <a:lnTo>
                    <a:pt x="3654298" y="221614"/>
                  </a:lnTo>
                  <a:lnTo>
                    <a:pt x="3648583" y="170687"/>
                  </a:lnTo>
                  <a:lnTo>
                    <a:pt x="3632454" y="124078"/>
                  </a:lnTo>
                  <a:lnTo>
                    <a:pt x="3607180" y="82930"/>
                  </a:lnTo>
                  <a:lnTo>
                    <a:pt x="3573907" y="48640"/>
                  </a:lnTo>
                  <a:lnTo>
                    <a:pt x="3534029" y="22478"/>
                  </a:lnTo>
                  <a:lnTo>
                    <a:pt x="3488817" y="5841"/>
                  </a:lnTo>
                  <a:lnTo>
                    <a:pt x="3439668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297423" y="935735"/>
              <a:ext cx="3654425" cy="3343275"/>
            </a:xfrm>
            <a:custGeom>
              <a:avLst/>
              <a:gdLst/>
              <a:ahLst/>
              <a:cxnLst/>
              <a:rect l="l" t="t" r="r" b="b"/>
              <a:pathLst>
                <a:path w="3654425" h="3343275">
                  <a:moveTo>
                    <a:pt x="0" y="221614"/>
                  </a:moveTo>
                  <a:lnTo>
                    <a:pt x="5714" y="170814"/>
                  </a:lnTo>
                  <a:lnTo>
                    <a:pt x="21843" y="124205"/>
                  </a:lnTo>
                  <a:lnTo>
                    <a:pt x="47116" y="83058"/>
                  </a:lnTo>
                  <a:lnTo>
                    <a:pt x="80390" y="48640"/>
                  </a:lnTo>
                  <a:lnTo>
                    <a:pt x="120268" y="22478"/>
                  </a:lnTo>
                  <a:lnTo>
                    <a:pt x="165480" y="5841"/>
                  </a:lnTo>
                  <a:lnTo>
                    <a:pt x="214629" y="0"/>
                  </a:lnTo>
                  <a:lnTo>
                    <a:pt x="3439668" y="0"/>
                  </a:lnTo>
                  <a:lnTo>
                    <a:pt x="3488817" y="5841"/>
                  </a:lnTo>
                  <a:lnTo>
                    <a:pt x="3534029" y="22478"/>
                  </a:lnTo>
                  <a:lnTo>
                    <a:pt x="3573906" y="48640"/>
                  </a:lnTo>
                  <a:lnTo>
                    <a:pt x="3607180" y="83058"/>
                  </a:lnTo>
                  <a:lnTo>
                    <a:pt x="3632454" y="124205"/>
                  </a:lnTo>
                  <a:lnTo>
                    <a:pt x="3648582" y="170814"/>
                  </a:lnTo>
                  <a:lnTo>
                    <a:pt x="3654298" y="221614"/>
                  </a:lnTo>
                  <a:lnTo>
                    <a:pt x="3654298" y="3121520"/>
                  </a:lnTo>
                  <a:lnTo>
                    <a:pt x="3648582" y="3172320"/>
                  </a:lnTo>
                  <a:lnTo>
                    <a:pt x="3632454" y="3218967"/>
                  </a:lnTo>
                  <a:lnTo>
                    <a:pt x="3607180" y="3260102"/>
                  </a:lnTo>
                  <a:lnTo>
                    <a:pt x="3573906" y="3294418"/>
                  </a:lnTo>
                  <a:lnTo>
                    <a:pt x="3534029" y="3320580"/>
                  </a:lnTo>
                  <a:lnTo>
                    <a:pt x="3488817" y="3337255"/>
                  </a:lnTo>
                  <a:lnTo>
                    <a:pt x="3439668" y="3343097"/>
                  </a:lnTo>
                  <a:lnTo>
                    <a:pt x="214629" y="3343097"/>
                  </a:lnTo>
                  <a:lnTo>
                    <a:pt x="165480" y="3337255"/>
                  </a:lnTo>
                  <a:lnTo>
                    <a:pt x="120268" y="3320580"/>
                  </a:lnTo>
                  <a:lnTo>
                    <a:pt x="80390" y="3294418"/>
                  </a:lnTo>
                  <a:lnTo>
                    <a:pt x="47116" y="3260102"/>
                  </a:lnTo>
                  <a:lnTo>
                    <a:pt x="21843" y="3218967"/>
                  </a:lnTo>
                  <a:lnTo>
                    <a:pt x="5714" y="3172320"/>
                  </a:lnTo>
                  <a:lnTo>
                    <a:pt x="0" y="3121520"/>
                  </a:lnTo>
                  <a:lnTo>
                    <a:pt x="0" y="221614"/>
                  </a:lnTo>
                  <a:close/>
                </a:path>
              </a:pathLst>
            </a:custGeom>
            <a:ln w="12192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78807" y="1798319"/>
              <a:ext cx="1484376" cy="1892807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34383" y="1520951"/>
              <a:ext cx="118872" cy="164591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10711" y="1139951"/>
              <a:ext cx="164591" cy="118872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3520439" y="1139951"/>
              <a:ext cx="433070" cy="435609"/>
            </a:xfrm>
            <a:custGeom>
              <a:avLst/>
              <a:gdLst/>
              <a:ahLst/>
              <a:cxnLst/>
              <a:rect l="l" t="t" r="r" b="b"/>
              <a:pathLst>
                <a:path w="433070" h="435609">
                  <a:moveTo>
                    <a:pt x="192277" y="0"/>
                  </a:moveTo>
                  <a:lnTo>
                    <a:pt x="0" y="0"/>
                  </a:lnTo>
                  <a:lnTo>
                    <a:pt x="0" y="193421"/>
                  </a:lnTo>
                  <a:lnTo>
                    <a:pt x="4825" y="242188"/>
                  </a:lnTo>
                  <a:lnTo>
                    <a:pt x="18923" y="287527"/>
                  </a:lnTo>
                  <a:lnTo>
                    <a:pt x="41021" y="328549"/>
                  </a:lnTo>
                  <a:lnTo>
                    <a:pt x="70485" y="364363"/>
                  </a:lnTo>
                  <a:lnTo>
                    <a:pt x="106045" y="393954"/>
                  </a:lnTo>
                  <a:lnTo>
                    <a:pt x="146812" y="416179"/>
                  </a:lnTo>
                  <a:lnTo>
                    <a:pt x="192024" y="430275"/>
                  </a:lnTo>
                  <a:lnTo>
                    <a:pt x="240411" y="435229"/>
                  </a:lnTo>
                  <a:lnTo>
                    <a:pt x="432688" y="435229"/>
                  </a:lnTo>
                  <a:lnTo>
                    <a:pt x="432688" y="241808"/>
                  </a:lnTo>
                  <a:lnTo>
                    <a:pt x="427863" y="193039"/>
                  </a:lnTo>
                  <a:lnTo>
                    <a:pt x="413893" y="147700"/>
                  </a:lnTo>
                  <a:lnTo>
                    <a:pt x="391668" y="106680"/>
                  </a:lnTo>
                  <a:lnTo>
                    <a:pt x="362331" y="70866"/>
                  </a:lnTo>
                  <a:lnTo>
                    <a:pt x="326771" y="41275"/>
                  </a:lnTo>
                  <a:lnTo>
                    <a:pt x="285876" y="19050"/>
                  </a:lnTo>
                  <a:lnTo>
                    <a:pt x="240792" y="4952"/>
                  </a:lnTo>
                  <a:lnTo>
                    <a:pt x="192277" y="0"/>
                  </a:lnTo>
                  <a:close/>
                </a:path>
              </a:pathLst>
            </a:custGeom>
            <a:solidFill>
              <a:srgbClr val="FDBA0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5594096" y="1385061"/>
            <a:ext cx="2549525" cy="664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>
                <a:latin typeface="Microsoft Sans Serif"/>
                <a:cs typeface="Microsoft Sans Serif"/>
              </a:rPr>
              <a:t>В</a:t>
            </a:r>
            <a:r>
              <a:rPr dirty="0" sz="1400" spc="-2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2024</a:t>
            </a:r>
            <a:r>
              <a:rPr dirty="0" sz="1400" spc="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году</a:t>
            </a:r>
            <a:r>
              <a:rPr dirty="0" sz="1400" spc="-3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BPS-</a:t>
            </a:r>
            <a:r>
              <a:rPr dirty="0" sz="1400">
                <a:latin typeface="Microsoft Sans Serif"/>
                <a:cs typeface="Microsoft Sans Serif"/>
              </a:rPr>
              <a:t>CSIRT</a:t>
            </a:r>
            <a:r>
              <a:rPr dirty="0" sz="1400" spc="30">
                <a:latin typeface="Microsoft Sans Serif"/>
                <a:cs typeface="Microsoft Sans Serif"/>
              </a:rPr>
              <a:t> </a:t>
            </a:r>
            <a:r>
              <a:rPr dirty="0" sz="1400" spc="-10" b="1">
                <a:latin typeface="Arial"/>
                <a:cs typeface="Arial"/>
              </a:rPr>
              <a:t>занял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b="1">
                <a:latin typeface="Arial"/>
                <a:cs typeface="Arial"/>
              </a:rPr>
              <a:t>первое</a:t>
            </a:r>
            <a:r>
              <a:rPr dirty="0" sz="1400" spc="-5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место</a:t>
            </a:r>
            <a:r>
              <a:rPr dirty="0" sz="1400" spc="-10" b="1">
                <a:latin typeface="Arial"/>
                <a:cs typeface="Arial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на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Microsoft Sans Serif"/>
                <a:cs typeface="Microsoft Sans Serif"/>
              </a:rPr>
              <a:t>Национальном</a:t>
            </a:r>
            <a:r>
              <a:rPr dirty="0" sz="140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киберучении.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594096" y="2025522"/>
            <a:ext cx="432434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20">
                <a:latin typeface="Microsoft Sans Serif"/>
                <a:cs typeface="Microsoft Sans Serif"/>
              </a:rPr>
              <a:t>BPS: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5583935" y="2261616"/>
            <a:ext cx="2494280" cy="1017905"/>
            <a:chOff x="5583935" y="2261616"/>
            <a:chExt cx="2494280" cy="1017905"/>
          </a:xfrm>
        </p:grpSpPr>
        <p:sp>
          <p:nvSpPr>
            <p:cNvPr id="33" name="object 33" descr=""/>
            <p:cNvSpPr/>
            <p:nvPr/>
          </p:nvSpPr>
          <p:spPr>
            <a:xfrm>
              <a:off x="5809488" y="2435275"/>
              <a:ext cx="2268855" cy="844550"/>
            </a:xfrm>
            <a:custGeom>
              <a:avLst/>
              <a:gdLst/>
              <a:ahLst/>
              <a:cxnLst/>
              <a:rect l="l" t="t" r="r" b="b"/>
              <a:pathLst>
                <a:path w="2268854" h="844550">
                  <a:moveTo>
                    <a:pt x="784682" y="639953"/>
                  </a:moveTo>
                  <a:lnTo>
                    <a:pt x="0" y="639953"/>
                  </a:lnTo>
                  <a:lnTo>
                    <a:pt x="0" y="844118"/>
                  </a:lnTo>
                  <a:lnTo>
                    <a:pt x="784682" y="844118"/>
                  </a:lnTo>
                  <a:lnTo>
                    <a:pt x="784682" y="639953"/>
                  </a:lnTo>
                  <a:close/>
                </a:path>
                <a:path w="2268854" h="844550">
                  <a:moveTo>
                    <a:pt x="2268715" y="0"/>
                  </a:moveTo>
                  <a:lnTo>
                    <a:pt x="0" y="0"/>
                  </a:lnTo>
                  <a:lnTo>
                    <a:pt x="0" y="204165"/>
                  </a:lnTo>
                  <a:lnTo>
                    <a:pt x="2268715" y="204165"/>
                  </a:lnTo>
                  <a:lnTo>
                    <a:pt x="2268715" y="0"/>
                  </a:lnTo>
                  <a:close/>
                </a:path>
              </a:pathLst>
            </a:custGeom>
            <a:solidFill>
              <a:srgbClr val="4D6CA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83935" y="2261616"/>
              <a:ext cx="112775" cy="124968"/>
            </a:xfrm>
            <a:prstGeom prst="rect">
              <a:avLst/>
            </a:prstGeom>
          </p:spPr>
        </p:pic>
      </p:grpSp>
      <p:sp>
        <p:nvSpPr>
          <p:cNvPr id="35" name="object 35" descr=""/>
          <p:cNvSpPr txBox="1"/>
          <p:nvPr/>
        </p:nvSpPr>
        <p:spPr>
          <a:xfrm>
            <a:off x="7141209" y="2222055"/>
            <a:ext cx="970915" cy="204470"/>
          </a:xfrm>
          <a:prstGeom prst="rect">
            <a:avLst/>
          </a:prstGeom>
          <a:solidFill>
            <a:srgbClr val="4D6CAC"/>
          </a:solidFill>
        </p:spPr>
        <p:txBody>
          <a:bodyPr wrap="square" lIns="0" tIns="0" rIns="0" bIns="0" rtlCol="0" vert="horz">
            <a:spAutoFit/>
          </a:bodyPr>
          <a:lstStyle/>
          <a:p>
            <a:pPr marL="13335">
              <a:lnSpc>
                <a:spcPts val="1550"/>
              </a:lnSpc>
            </a:pPr>
            <a:r>
              <a:rPr dirty="0" sz="1400" b="1">
                <a:latin typeface="Arial"/>
                <a:cs typeface="Arial"/>
              </a:rPr>
              <a:t>тика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20" b="1">
                <a:latin typeface="Arial"/>
                <a:cs typeface="Arial"/>
              </a:rPr>
              <a:t>управ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798058" y="2194051"/>
            <a:ext cx="2847340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304415" algn="l"/>
              </a:tabLst>
            </a:pPr>
            <a:r>
              <a:rPr dirty="0" sz="1400" b="1">
                <a:latin typeface="Arial"/>
                <a:cs typeface="Arial"/>
              </a:rPr>
              <a:t>Внедрена</a:t>
            </a:r>
            <a:r>
              <a:rPr dirty="0" sz="1400" spc="-65" b="1">
                <a:latin typeface="Arial"/>
                <a:cs typeface="Arial"/>
              </a:rPr>
              <a:t> </a:t>
            </a:r>
            <a:r>
              <a:rPr dirty="0" sz="1400" spc="-20" b="1">
                <a:latin typeface="Arial"/>
                <a:cs typeface="Arial"/>
              </a:rPr>
              <a:t>поли</a:t>
            </a:r>
            <a:r>
              <a:rPr dirty="0" sz="1400" b="1">
                <a:latin typeface="Arial"/>
                <a:cs typeface="Arial"/>
              </a:rPr>
              <a:t>	</a:t>
            </a:r>
            <a:r>
              <a:rPr dirty="0" sz="1400" spc="-10" b="1">
                <a:latin typeface="Arial"/>
                <a:cs typeface="Arial"/>
              </a:rPr>
              <a:t>ления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798058" y="2407411"/>
            <a:ext cx="301053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b="1">
                <a:latin typeface="Arial"/>
                <a:cs typeface="Arial"/>
              </a:rPr>
              <a:t>информационной</a:t>
            </a:r>
            <a:r>
              <a:rPr dirty="0" sz="1400" spc="-7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безопасностью</a:t>
            </a:r>
            <a:endParaRPr sz="14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798058" y="2620467"/>
            <a:ext cx="2863215" cy="238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10" b="1">
                <a:latin typeface="Arial"/>
                <a:cs typeface="Arial"/>
              </a:rPr>
              <a:t>(Постановление</a:t>
            </a:r>
            <a:r>
              <a:rPr dirty="0" sz="1400" spc="7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BPS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№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10/2023)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5583935" y="1094231"/>
            <a:ext cx="3063240" cy="1932939"/>
            <a:chOff x="5583935" y="1094231"/>
            <a:chExt cx="3063240" cy="1932939"/>
          </a:xfrm>
        </p:grpSpPr>
        <p:pic>
          <p:nvPicPr>
            <p:cNvPr id="40" name="object 4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83935" y="2901696"/>
              <a:ext cx="112775" cy="124968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528303" y="1475231"/>
              <a:ext cx="118872" cy="164591"/>
            </a:xfrm>
            <a:prstGeom prst="rect">
              <a:avLst/>
            </a:prstGeom>
          </p:spPr>
        </p:pic>
        <p:pic>
          <p:nvPicPr>
            <p:cNvPr id="42" name="object 4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07679" y="1094231"/>
              <a:ext cx="161544" cy="118872"/>
            </a:xfrm>
            <a:prstGeom prst="rect">
              <a:avLst/>
            </a:prstGeom>
          </p:spPr>
        </p:pic>
        <p:sp>
          <p:nvSpPr>
            <p:cNvPr id="43" name="object 43" descr=""/>
            <p:cNvSpPr/>
            <p:nvPr/>
          </p:nvSpPr>
          <p:spPr>
            <a:xfrm>
              <a:off x="8217407" y="1094231"/>
              <a:ext cx="429895" cy="435609"/>
            </a:xfrm>
            <a:custGeom>
              <a:avLst/>
              <a:gdLst/>
              <a:ahLst/>
              <a:cxnLst/>
              <a:rect l="l" t="t" r="r" b="b"/>
              <a:pathLst>
                <a:path w="429895" h="435609">
                  <a:moveTo>
                    <a:pt x="191008" y="0"/>
                  </a:moveTo>
                  <a:lnTo>
                    <a:pt x="0" y="0"/>
                  </a:lnTo>
                  <a:lnTo>
                    <a:pt x="0" y="193420"/>
                  </a:lnTo>
                  <a:lnTo>
                    <a:pt x="4825" y="242188"/>
                  </a:lnTo>
                  <a:lnTo>
                    <a:pt x="18796" y="287527"/>
                  </a:lnTo>
                  <a:lnTo>
                    <a:pt x="40767" y="328549"/>
                  </a:lnTo>
                  <a:lnTo>
                    <a:pt x="69976" y="364363"/>
                  </a:lnTo>
                  <a:lnTo>
                    <a:pt x="105283" y="393953"/>
                  </a:lnTo>
                  <a:lnTo>
                    <a:pt x="145796" y="416178"/>
                  </a:lnTo>
                  <a:lnTo>
                    <a:pt x="190626" y="430275"/>
                  </a:lnTo>
                  <a:lnTo>
                    <a:pt x="238760" y="435228"/>
                  </a:lnTo>
                  <a:lnTo>
                    <a:pt x="429641" y="435228"/>
                  </a:lnTo>
                  <a:lnTo>
                    <a:pt x="429641" y="241807"/>
                  </a:lnTo>
                  <a:lnTo>
                    <a:pt x="424815" y="193039"/>
                  </a:lnTo>
                  <a:lnTo>
                    <a:pt x="410972" y="147700"/>
                  </a:lnTo>
                  <a:lnTo>
                    <a:pt x="388874" y="106679"/>
                  </a:lnTo>
                  <a:lnTo>
                    <a:pt x="359791" y="70865"/>
                  </a:lnTo>
                  <a:lnTo>
                    <a:pt x="324358" y="41275"/>
                  </a:lnTo>
                  <a:lnTo>
                    <a:pt x="283845" y="19050"/>
                  </a:lnTo>
                  <a:lnTo>
                    <a:pt x="239014" y="4952"/>
                  </a:lnTo>
                  <a:lnTo>
                    <a:pt x="191008" y="0"/>
                  </a:lnTo>
                  <a:close/>
                </a:path>
              </a:pathLst>
            </a:custGeom>
            <a:solidFill>
              <a:srgbClr val="FDBA0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8845042" y="4880864"/>
            <a:ext cx="1778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172034"/>
                </a:solidFill>
                <a:latin typeface="Microsoft Sans Serif"/>
                <a:cs typeface="Microsoft Sans Serif"/>
              </a:rPr>
              <a:t>10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801995" y="2830144"/>
            <a:ext cx="789305" cy="238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10" b="1">
                <a:latin typeface="Arial"/>
                <a:cs typeface="Arial"/>
              </a:rPr>
              <a:t>Специал</a:t>
            </a:r>
            <a:endParaRPr sz="14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6569811" y="2861868"/>
            <a:ext cx="1644650" cy="204470"/>
          </a:xfrm>
          <a:prstGeom prst="rect">
            <a:avLst/>
          </a:prstGeom>
          <a:solidFill>
            <a:srgbClr val="4D6CAC"/>
          </a:solidFill>
        </p:spPr>
        <p:txBody>
          <a:bodyPr wrap="square" lIns="0" tIns="0" rIns="0" bIns="0" rtlCol="0" vert="horz">
            <a:spAutoFit/>
          </a:bodyPr>
          <a:lstStyle/>
          <a:p>
            <a:pPr marL="8255">
              <a:lnSpc>
                <a:spcPts val="1525"/>
              </a:lnSpc>
            </a:pPr>
            <a:r>
              <a:rPr dirty="0" sz="1400" b="1">
                <a:latin typeface="Arial"/>
                <a:cs typeface="Arial"/>
              </a:rPr>
              <a:t>исты</a:t>
            </a:r>
            <a:r>
              <a:rPr dirty="0" sz="1400" spc="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по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ИБ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25" b="1">
                <a:latin typeface="Arial"/>
                <a:cs typeface="Arial"/>
              </a:rPr>
              <a:t>для</a:t>
            </a:r>
            <a:endParaRPr sz="14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5801995" y="3044189"/>
            <a:ext cx="287337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0" b="1">
                <a:latin typeface="Arial"/>
                <a:cs typeface="Arial"/>
              </a:rPr>
              <a:t>круглосуточного</a:t>
            </a:r>
            <a:r>
              <a:rPr dirty="0" sz="1400" spc="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мониторинга</a:t>
            </a:r>
            <a:r>
              <a:rPr dirty="0" sz="1400" spc="30" b="1">
                <a:latin typeface="Arial"/>
                <a:cs typeface="Arial"/>
              </a:rPr>
              <a:t> </a:t>
            </a:r>
            <a:r>
              <a:rPr dirty="0" sz="1400" spc="-50" b="1">
                <a:latin typeface="Arial"/>
                <a:cs typeface="Arial"/>
              </a:rPr>
              <a:t>и</a:t>
            </a:r>
            <a:endParaRPr sz="14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5801995" y="3257550"/>
            <a:ext cx="2552700" cy="45148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1400" b="1">
                <a:latin typeface="Arial"/>
                <a:cs typeface="Arial"/>
              </a:rPr>
              <a:t>реагирования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на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инциденты </a:t>
            </a:r>
            <a:r>
              <a:rPr dirty="0" sz="1400" b="1">
                <a:latin typeface="Arial"/>
                <a:cs typeface="Arial"/>
              </a:rPr>
              <a:t>(при</a:t>
            </a:r>
            <a:r>
              <a:rPr dirty="0" sz="1400" spc="-4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поддержке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BSSN)*</a:t>
            </a:r>
            <a:endParaRPr sz="14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5801995" y="3921962"/>
            <a:ext cx="1940560" cy="3022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00" spc="-110" b="1">
                <a:solidFill>
                  <a:srgbClr val="172034"/>
                </a:solidFill>
                <a:latin typeface="Arial"/>
                <a:cs typeface="Arial"/>
              </a:rPr>
              <a:t>*BSSN:</a:t>
            </a:r>
            <a:r>
              <a:rPr dirty="0" sz="900" spc="-45" b="1">
                <a:solidFill>
                  <a:srgbClr val="172034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Национальное</a:t>
            </a:r>
            <a:r>
              <a:rPr dirty="0" sz="900" spc="-7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агентство</a:t>
            </a:r>
            <a:r>
              <a:rPr dirty="0" sz="900" spc="5">
                <a:latin typeface="Microsoft Sans Serif"/>
                <a:cs typeface="Microsoft Sans Serif"/>
              </a:rPr>
              <a:t> </a:t>
            </a:r>
            <a:r>
              <a:rPr dirty="0" sz="900" spc="-25">
                <a:latin typeface="Microsoft Sans Serif"/>
                <a:cs typeface="Microsoft Sans Serif"/>
              </a:rPr>
              <a:t>по</a:t>
            </a:r>
            <a:endParaRPr sz="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900" spc="-10">
                <a:latin typeface="Microsoft Sans Serif"/>
                <a:cs typeface="Microsoft Sans Serif"/>
              </a:rPr>
              <a:t>кибербезопасности</a:t>
            </a:r>
            <a:r>
              <a:rPr dirty="0" sz="900" spc="-4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и</a:t>
            </a:r>
            <a:r>
              <a:rPr dirty="0" sz="900" spc="3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криптографии</a:t>
            </a:r>
            <a:endParaRPr sz="9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352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40" h="167640">
                <a:moveTo>
                  <a:pt x="1755140" y="0"/>
                </a:moveTo>
                <a:lnTo>
                  <a:pt x="0" y="0"/>
                </a:lnTo>
                <a:lnTo>
                  <a:pt x="0" y="167436"/>
                </a:lnTo>
                <a:lnTo>
                  <a:pt x="1755140" y="167436"/>
                </a:lnTo>
                <a:lnTo>
                  <a:pt x="175514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1892" y="271983"/>
            <a:ext cx="8932545" cy="57785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4F81BC"/>
                </a:solidFill>
              </a:rPr>
              <a:t>СТАТИСТИЧЕСКАЯ</a:t>
            </a:r>
            <a:r>
              <a:rPr dirty="0" sz="1800" spc="-20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РЕФОРМА</a:t>
            </a:r>
            <a:r>
              <a:rPr dirty="0" sz="1800" spc="-25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В</a:t>
            </a:r>
            <a:r>
              <a:rPr dirty="0" sz="1800" spc="-60">
                <a:solidFill>
                  <a:srgbClr val="4F81BC"/>
                </a:solidFill>
              </a:rPr>
              <a:t> </a:t>
            </a:r>
            <a:r>
              <a:rPr dirty="0" sz="1800" spc="-10">
                <a:solidFill>
                  <a:srgbClr val="4F81BC"/>
                </a:solidFill>
              </a:rPr>
              <a:t>ИНДОНЕЗИИ:</a:t>
            </a:r>
            <a:endParaRPr sz="1800"/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800"/>
              <a:t>УКРЕПЛЕНИЕ</a:t>
            </a:r>
            <a:r>
              <a:rPr dirty="0" sz="1800" spc="-90"/>
              <a:t> </a:t>
            </a:r>
            <a:r>
              <a:rPr dirty="0" sz="1800"/>
              <a:t>ЗАКОНОДАТЕЛЬНОЙ</a:t>
            </a:r>
            <a:r>
              <a:rPr dirty="0" sz="1800" spc="-30"/>
              <a:t> </a:t>
            </a:r>
            <a:r>
              <a:rPr dirty="0" sz="1800"/>
              <a:t>БАЗЫ</a:t>
            </a:r>
            <a:r>
              <a:rPr dirty="0" sz="1800" spc="-60"/>
              <a:t> </a:t>
            </a:r>
            <a:r>
              <a:rPr dirty="0" sz="1800"/>
              <a:t>И</a:t>
            </a:r>
            <a:r>
              <a:rPr dirty="0" sz="1800" spc="-85"/>
              <a:t> </a:t>
            </a:r>
            <a:r>
              <a:rPr dirty="0" sz="1800"/>
              <a:t>СОХРАНЕНИЕ</a:t>
            </a:r>
            <a:r>
              <a:rPr dirty="0" sz="1800" spc="-50"/>
              <a:t> </a:t>
            </a:r>
            <a:r>
              <a:rPr dirty="0" sz="1800" spc="-10"/>
              <a:t>АДАПТИВНОСТИ </a:t>
            </a:r>
            <a:r>
              <a:rPr dirty="0" sz="1800" spc="-50"/>
              <a:t>К</a:t>
            </a:r>
            <a:endParaRPr sz="1800"/>
          </a:p>
        </p:txBody>
      </p:sp>
      <p:sp>
        <p:nvSpPr>
          <p:cNvPr id="4" name="object 4" descr=""/>
          <p:cNvSpPr txBox="1"/>
          <p:nvPr/>
        </p:nvSpPr>
        <p:spPr>
          <a:xfrm>
            <a:off x="151892" y="830021"/>
            <a:ext cx="1678939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172034"/>
                </a:solidFill>
                <a:latin typeface="Arial"/>
                <a:cs typeface="Arial"/>
              </a:rPr>
              <a:t>ИЗМЕНЕНИЯМ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390143" y="2236723"/>
            <a:ext cx="1987550" cy="2499995"/>
            <a:chOff x="390143" y="2236723"/>
            <a:chExt cx="1987550" cy="249999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0143" y="3148583"/>
              <a:ext cx="1987295" cy="1588008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481584" y="2236723"/>
              <a:ext cx="1593850" cy="646430"/>
            </a:xfrm>
            <a:custGeom>
              <a:avLst/>
              <a:gdLst/>
              <a:ahLst/>
              <a:cxnLst/>
              <a:rect l="l" t="t" r="r" b="b"/>
              <a:pathLst>
                <a:path w="1593850" h="646430">
                  <a:moveTo>
                    <a:pt x="1593723" y="0"/>
                  </a:moveTo>
                  <a:lnTo>
                    <a:pt x="583552" y="0"/>
                  </a:lnTo>
                  <a:lnTo>
                    <a:pt x="583552" y="214630"/>
                  </a:lnTo>
                  <a:lnTo>
                    <a:pt x="0" y="214630"/>
                  </a:lnTo>
                  <a:lnTo>
                    <a:pt x="0" y="218440"/>
                  </a:lnTo>
                  <a:lnTo>
                    <a:pt x="0" y="433070"/>
                  </a:lnTo>
                  <a:lnTo>
                    <a:pt x="0" y="646430"/>
                  </a:lnTo>
                  <a:lnTo>
                    <a:pt x="891286" y="646430"/>
                  </a:lnTo>
                  <a:lnTo>
                    <a:pt x="891286" y="433070"/>
                  </a:lnTo>
                  <a:lnTo>
                    <a:pt x="1106170" y="433070"/>
                  </a:lnTo>
                  <a:lnTo>
                    <a:pt x="1106170" y="218440"/>
                  </a:lnTo>
                  <a:lnTo>
                    <a:pt x="1593723" y="218440"/>
                  </a:lnTo>
                  <a:lnTo>
                    <a:pt x="1593723" y="214630"/>
                  </a:lnTo>
                  <a:lnTo>
                    <a:pt x="1593723" y="0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458520" y="1546986"/>
            <a:ext cx="1649730" cy="13055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  <a:tabLst>
                <a:tab pos="610870" algn="l"/>
              </a:tabLst>
            </a:pPr>
            <a:r>
              <a:rPr dirty="0" sz="1400" b="1">
                <a:solidFill>
                  <a:srgbClr val="4F81BC"/>
                </a:solidFill>
                <a:latin typeface="Arial"/>
                <a:cs typeface="Arial"/>
              </a:rPr>
              <a:t>Поддержка</a:t>
            </a:r>
            <a:r>
              <a:rPr dirty="0" sz="1400" spc="-7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UNSD: укрепление возможностей</a:t>
            </a:r>
            <a:r>
              <a:rPr dirty="0" sz="1400" spc="-80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НСО для</a:t>
            </a:r>
            <a:r>
              <a:rPr dirty="0" sz="1400">
                <a:latin typeface="Microsoft Sans Serif"/>
                <a:cs typeface="Microsoft Sans Serif"/>
              </a:rPr>
              <a:t>	адаптации</a:t>
            </a:r>
            <a:r>
              <a:rPr dirty="0" sz="1400" spc="-40">
                <a:latin typeface="Microsoft Sans Serif"/>
                <a:cs typeface="Microsoft Sans Serif"/>
              </a:rPr>
              <a:t> </a:t>
            </a:r>
            <a:r>
              <a:rPr dirty="0" sz="1400" spc="-50">
                <a:latin typeface="Microsoft Sans Serif"/>
                <a:cs typeface="Microsoft Sans Serif"/>
              </a:rPr>
              <a:t>к </a:t>
            </a:r>
            <a:r>
              <a:rPr dirty="0" sz="1400">
                <a:latin typeface="Microsoft Sans Serif"/>
                <a:cs typeface="Microsoft Sans Serif"/>
              </a:rPr>
              <a:t>новой</a:t>
            </a:r>
            <a:r>
              <a:rPr dirty="0" sz="1400" spc="-10">
                <a:latin typeface="Microsoft Sans Serif"/>
                <a:cs typeface="Microsoft Sans Serif"/>
              </a:rPr>
              <a:t> экосистеме </a:t>
            </a:r>
            <a:r>
              <a:rPr dirty="0" sz="1400">
                <a:latin typeface="Microsoft Sans Serif"/>
                <a:cs typeface="Microsoft Sans Serif"/>
              </a:rPr>
              <a:t>данных</a:t>
            </a:r>
            <a:r>
              <a:rPr dirty="0" sz="1400" spc="-10">
                <a:latin typeface="Microsoft Sans Serif"/>
                <a:cs typeface="Microsoft Sans Serif"/>
              </a:rPr>
              <a:t> </a:t>
            </a:r>
            <a:r>
              <a:rPr dirty="0" sz="1400" spc="-50">
                <a:latin typeface="Microsoft Sans Serif"/>
                <a:cs typeface="Microsoft Sans Serif"/>
              </a:rPr>
              <a:t>и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58520" y="2827782"/>
            <a:ext cx="1468120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>
                <a:latin typeface="Microsoft Sans Serif"/>
                <a:cs typeface="Microsoft Sans Serif"/>
              </a:rPr>
              <a:t>реализации</a:t>
            </a:r>
            <a:r>
              <a:rPr dirty="0" sz="1400" spc="-70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Microsoft Sans Serif"/>
                <a:cs typeface="Microsoft Sans Serif"/>
              </a:rPr>
              <a:t>ЦУР.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356552" y="1374647"/>
            <a:ext cx="8659495" cy="3541395"/>
            <a:chOff x="356552" y="1374647"/>
            <a:chExt cx="8659495" cy="3541395"/>
          </a:xfrm>
        </p:grpSpPr>
        <p:sp>
          <p:nvSpPr>
            <p:cNvPr id="11" name="object 11" descr=""/>
            <p:cNvSpPr/>
            <p:nvPr/>
          </p:nvSpPr>
          <p:spPr>
            <a:xfrm>
              <a:off x="365760" y="1536191"/>
              <a:ext cx="2118360" cy="3322320"/>
            </a:xfrm>
            <a:custGeom>
              <a:avLst/>
              <a:gdLst/>
              <a:ahLst/>
              <a:cxnLst/>
              <a:rect l="l" t="t" r="r" b="b"/>
              <a:pathLst>
                <a:path w="2118360" h="3322320">
                  <a:moveTo>
                    <a:pt x="0" y="89789"/>
                  </a:moveTo>
                  <a:lnTo>
                    <a:pt x="7048" y="54864"/>
                  </a:lnTo>
                  <a:lnTo>
                    <a:pt x="26276" y="26289"/>
                  </a:lnTo>
                  <a:lnTo>
                    <a:pt x="54800" y="7112"/>
                  </a:lnTo>
                  <a:lnTo>
                    <a:pt x="89738" y="0"/>
                  </a:lnTo>
                  <a:lnTo>
                    <a:pt x="2028444" y="0"/>
                  </a:lnTo>
                  <a:lnTo>
                    <a:pt x="2063495" y="7112"/>
                  </a:lnTo>
                  <a:lnTo>
                    <a:pt x="2091944" y="26289"/>
                  </a:lnTo>
                  <a:lnTo>
                    <a:pt x="2111121" y="54864"/>
                  </a:lnTo>
                  <a:lnTo>
                    <a:pt x="2118233" y="89789"/>
                  </a:lnTo>
                  <a:lnTo>
                    <a:pt x="2118233" y="3232543"/>
                  </a:lnTo>
                  <a:lnTo>
                    <a:pt x="2111121" y="3267481"/>
                  </a:lnTo>
                  <a:lnTo>
                    <a:pt x="2091944" y="3296018"/>
                  </a:lnTo>
                  <a:lnTo>
                    <a:pt x="2063495" y="3315246"/>
                  </a:lnTo>
                  <a:lnTo>
                    <a:pt x="2028444" y="3322307"/>
                  </a:lnTo>
                  <a:lnTo>
                    <a:pt x="89738" y="3322307"/>
                  </a:lnTo>
                  <a:lnTo>
                    <a:pt x="54800" y="3315246"/>
                  </a:lnTo>
                  <a:lnTo>
                    <a:pt x="26276" y="3296018"/>
                  </a:lnTo>
                  <a:lnTo>
                    <a:pt x="7048" y="3267481"/>
                  </a:lnTo>
                  <a:lnTo>
                    <a:pt x="0" y="3232543"/>
                  </a:lnTo>
                  <a:lnTo>
                    <a:pt x="0" y="89789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77440" y="1688591"/>
              <a:ext cx="466090" cy="512445"/>
            </a:xfrm>
            <a:custGeom>
              <a:avLst/>
              <a:gdLst/>
              <a:ahLst/>
              <a:cxnLst/>
              <a:rect l="l" t="t" r="r" b="b"/>
              <a:pathLst>
                <a:path w="466089" h="512444">
                  <a:moveTo>
                    <a:pt x="221234" y="0"/>
                  </a:moveTo>
                  <a:lnTo>
                    <a:pt x="251587" y="94996"/>
                  </a:lnTo>
                  <a:lnTo>
                    <a:pt x="88265" y="201549"/>
                  </a:lnTo>
                  <a:lnTo>
                    <a:pt x="16383" y="340360"/>
                  </a:lnTo>
                  <a:lnTo>
                    <a:pt x="0" y="460756"/>
                  </a:lnTo>
                  <a:lnTo>
                    <a:pt x="2540" y="512064"/>
                  </a:lnTo>
                  <a:lnTo>
                    <a:pt x="15367" y="480187"/>
                  </a:lnTo>
                  <a:lnTo>
                    <a:pt x="61341" y="404114"/>
                  </a:lnTo>
                  <a:lnTo>
                    <a:pt x="151511" y="313436"/>
                  </a:lnTo>
                  <a:lnTo>
                    <a:pt x="297180" y="237363"/>
                  </a:lnTo>
                  <a:lnTo>
                    <a:pt x="325247" y="325501"/>
                  </a:lnTo>
                  <a:lnTo>
                    <a:pt x="466090" y="100457"/>
                  </a:lnTo>
                  <a:lnTo>
                    <a:pt x="221234" y="0"/>
                  </a:lnTo>
                  <a:close/>
                </a:path>
              </a:pathLst>
            </a:custGeom>
            <a:solidFill>
              <a:srgbClr val="39434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378963" y="1690115"/>
              <a:ext cx="466090" cy="512445"/>
            </a:xfrm>
            <a:custGeom>
              <a:avLst/>
              <a:gdLst/>
              <a:ahLst/>
              <a:cxnLst/>
              <a:rect l="l" t="t" r="r" b="b"/>
              <a:pathLst>
                <a:path w="466089" h="512444">
                  <a:moveTo>
                    <a:pt x="466090" y="100457"/>
                  </a:moveTo>
                  <a:lnTo>
                    <a:pt x="221234" y="0"/>
                  </a:lnTo>
                  <a:lnTo>
                    <a:pt x="251587" y="94996"/>
                  </a:lnTo>
                  <a:lnTo>
                    <a:pt x="88265" y="201549"/>
                  </a:lnTo>
                  <a:lnTo>
                    <a:pt x="16383" y="340360"/>
                  </a:lnTo>
                  <a:lnTo>
                    <a:pt x="0" y="460756"/>
                  </a:lnTo>
                  <a:lnTo>
                    <a:pt x="2540" y="512064"/>
                  </a:lnTo>
                  <a:lnTo>
                    <a:pt x="15367" y="480187"/>
                  </a:lnTo>
                  <a:lnTo>
                    <a:pt x="61341" y="404114"/>
                  </a:lnTo>
                  <a:lnTo>
                    <a:pt x="151511" y="313436"/>
                  </a:lnTo>
                  <a:lnTo>
                    <a:pt x="297180" y="237363"/>
                  </a:lnTo>
                  <a:lnTo>
                    <a:pt x="325247" y="325501"/>
                  </a:lnTo>
                  <a:lnTo>
                    <a:pt x="466090" y="100457"/>
                  </a:lnTo>
                </a:path>
              </a:pathLst>
            </a:custGeom>
            <a:ln w="914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118104" y="1374647"/>
              <a:ext cx="5897880" cy="3541395"/>
            </a:xfrm>
            <a:custGeom>
              <a:avLst/>
              <a:gdLst/>
              <a:ahLst/>
              <a:cxnLst/>
              <a:rect l="l" t="t" r="r" b="b"/>
              <a:pathLst>
                <a:path w="5897880" h="3541395">
                  <a:moveTo>
                    <a:pt x="5636133" y="0"/>
                  </a:moveTo>
                  <a:lnTo>
                    <a:pt x="261493" y="0"/>
                  </a:lnTo>
                  <a:lnTo>
                    <a:pt x="214503" y="4190"/>
                  </a:lnTo>
                  <a:lnTo>
                    <a:pt x="170306" y="16383"/>
                  </a:lnTo>
                  <a:lnTo>
                    <a:pt x="129539" y="35687"/>
                  </a:lnTo>
                  <a:lnTo>
                    <a:pt x="92963" y="61595"/>
                  </a:lnTo>
                  <a:lnTo>
                    <a:pt x="61468" y="93090"/>
                  </a:lnTo>
                  <a:lnTo>
                    <a:pt x="35687" y="129539"/>
                  </a:lnTo>
                  <a:lnTo>
                    <a:pt x="16382" y="170306"/>
                  </a:lnTo>
                  <a:lnTo>
                    <a:pt x="4190" y="214629"/>
                  </a:lnTo>
                  <a:lnTo>
                    <a:pt x="0" y="261620"/>
                  </a:lnTo>
                  <a:lnTo>
                    <a:pt x="0" y="3279724"/>
                  </a:lnTo>
                  <a:lnTo>
                    <a:pt x="4190" y="3326765"/>
                  </a:lnTo>
                  <a:lnTo>
                    <a:pt x="16382" y="3371037"/>
                  </a:lnTo>
                  <a:lnTo>
                    <a:pt x="35687" y="3411791"/>
                  </a:lnTo>
                  <a:lnTo>
                    <a:pt x="61468" y="3448316"/>
                  </a:lnTo>
                  <a:lnTo>
                    <a:pt x="92963" y="3479850"/>
                  </a:lnTo>
                  <a:lnTo>
                    <a:pt x="129539" y="3505669"/>
                  </a:lnTo>
                  <a:lnTo>
                    <a:pt x="170306" y="3525024"/>
                  </a:lnTo>
                  <a:lnTo>
                    <a:pt x="214503" y="3537178"/>
                  </a:lnTo>
                  <a:lnTo>
                    <a:pt x="261493" y="3541395"/>
                  </a:lnTo>
                  <a:lnTo>
                    <a:pt x="5636133" y="3541395"/>
                  </a:lnTo>
                  <a:lnTo>
                    <a:pt x="5683123" y="3537178"/>
                  </a:lnTo>
                  <a:lnTo>
                    <a:pt x="5727446" y="3525024"/>
                  </a:lnTo>
                  <a:lnTo>
                    <a:pt x="5768213" y="3505669"/>
                  </a:lnTo>
                  <a:lnTo>
                    <a:pt x="5804662" y="3479850"/>
                  </a:lnTo>
                  <a:lnTo>
                    <a:pt x="5836285" y="3448316"/>
                  </a:lnTo>
                  <a:lnTo>
                    <a:pt x="5862066" y="3411791"/>
                  </a:lnTo>
                  <a:lnTo>
                    <a:pt x="5881370" y="3371037"/>
                  </a:lnTo>
                  <a:lnTo>
                    <a:pt x="5893562" y="3326765"/>
                  </a:lnTo>
                  <a:lnTo>
                    <a:pt x="5897753" y="3279724"/>
                  </a:lnTo>
                  <a:lnTo>
                    <a:pt x="5897753" y="261620"/>
                  </a:lnTo>
                  <a:lnTo>
                    <a:pt x="5893562" y="214629"/>
                  </a:lnTo>
                  <a:lnTo>
                    <a:pt x="5881370" y="170306"/>
                  </a:lnTo>
                  <a:lnTo>
                    <a:pt x="5862066" y="129539"/>
                  </a:lnTo>
                  <a:lnTo>
                    <a:pt x="5836285" y="93090"/>
                  </a:lnTo>
                  <a:lnTo>
                    <a:pt x="5804662" y="61595"/>
                  </a:lnTo>
                  <a:lnTo>
                    <a:pt x="5768213" y="35687"/>
                  </a:lnTo>
                  <a:lnTo>
                    <a:pt x="5727446" y="16383"/>
                  </a:lnTo>
                  <a:lnTo>
                    <a:pt x="5683123" y="4190"/>
                  </a:lnTo>
                  <a:lnTo>
                    <a:pt x="5636133" y="0"/>
                  </a:lnTo>
                  <a:close/>
                </a:path>
              </a:pathLst>
            </a:custGeom>
            <a:solidFill>
              <a:srgbClr val="39434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456432" y="3008375"/>
              <a:ext cx="1905000" cy="420370"/>
            </a:xfrm>
            <a:custGeom>
              <a:avLst/>
              <a:gdLst/>
              <a:ahLst/>
              <a:cxnLst/>
              <a:rect l="l" t="t" r="r" b="b"/>
              <a:pathLst>
                <a:path w="1905000" h="420370">
                  <a:moveTo>
                    <a:pt x="1856231" y="0"/>
                  </a:moveTo>
                  <a:lnTo>
                    <a:pt x="48640" y="0"/>
                  </a:lnTo>
                  <a:lnTo>
                    <a:pt x="29717" y="3810"/>
                  </a:lnTo>
                  <a:lnTo>
                    <a:pt x="14223" y="14097"/>
                  </a:lnTo>
                  <a:lnTo>
                    <a:pt x="3809" y="29464"/>
                  </a:lnTo>
                  <a:lnTo>
                    <a:pt x="0" y="48387"/>
                  </a:lnTo>
                  <a:lnTo>
                    <a:pt x="0" y="371729"/>
                  </a:lnTo>
                  <a:lnTo>
                    <a:pt x="3809" y="390652"/>
                  </a:lnTo>
                  <a:lnTo>
                    <a:pt x="14223" y="406019"/>
                  </a:lnTo>
                  <a:lnTo>
                    <a:pt x="29717" y="416433"/>
                  </a:lnTo>
                  <a:lnTo>
                    <a:pt x="48640" y="420243"/>
                  </a:lnTo>
                  <a:lnTo>
                    <a:pt x="1856231" y="420243"/>
                  </a:lnTo>
                  <a:lnTo>
                    <a:pt x="1875154" y="416433"/>
                  </a:lnTo>
                  <a:lnTo>
                    <a:pt x="1890648" y="406019"/>
                  </a:lnTo>
                  <a:lnTo>
                    <a:pt x="1901063" y="390652"/>
                  </a:lnTo>
                  <a:lnTo>
                    <a:pt x="1904872" y="371729"/>
                  </a:lnTo>
                  <a:lnTo>
                    <a:pt x="1904872" y="48387"/>
                  </a:lnTo>
                  <a:lnTo>
                    <a:pt x="1901063" y="29464"/>
                  </a:lnTo>
                  <a:lnTo>
                    <a:pt x="1890648" y="14097"/>
                  </a:lnTo>
                  <a:lnTo>
                    <a:pt x="1875154" y="3810"/>
                  </a:lnTo>
                  <a:lnTo>
                    <a:pt x="1856231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508247" y="3069336"/>
              <a:ext cx="1905000" cy="414655"/>
            </a:xfrm>
            <a:custGeom>
              <a:avLst/>
              <a:gdLst/>
              <a:ahLst/>
              <a:cxnLst/>
              <a:rect l="l" t="t" r="r" b="b"/>
              <a:pathLst>
                <a:path w="1905000" h="414654">
                  <a:moveTo>
                    <a:pt x="0" y="36830"/>
                  </a:moveTo>
                  <a:lnTo>
                    <a:pt x="2921" y="22479"/>
                  </a:lnTo>
                  <a:lnTo>
                    <a:pt x="10794" y="10794"/>
                  </a:lnTo>
                  <a:lnTo>
                    <a:pt x="22478" y="2920"/>
                  </a:lnTo>
                  <a:lnTo>
                    <a:pt x="36956" y="0"/>
                  </a:lnTo>
                  <a:lnTo>
                    <a:pt x="1868042" y="0"/>
                  </a:lnTo>
                  <a:lnTo>
                    <a:pt x="1882521" y="2920"/>
                  </a:lnTo>
                  <a:lnTo>
                    <a:pt x="1894204" y="10794"/>
                  </a:lnTo>
                  <a:lnTo>
                    <a:pt x="1902078" y="22479"/>
                  </a:lnTo>
                  <a:lnTo>
                    <a:pt x="1905000" y="36830"/>
                  </a:lnTo>
                  <a:lnTo>
                    <a:pt x="1905000" y="377317"/>
                  </a:lnTo>
                  <a:lnTo>
                    <a:pt x="1902078" y="391668"/>
                  </a:lnTo>
                  <a:lnTo>
                    <a:pt x="1894204" y="403351"/>
                  </a:lnTo>
                  <a:lnTo>
                    <a:pt x="1882521" y="411225"/>
                  </a:lnTo>
                  <a:lnTo>
                    <a:pt x="1868042" y="414146"/>
                  </a:lnTo>
                  <a:lnTo>
                    <a:pt x="36956" y="414146"/>
                  </a:lnTo>
                  <a:lnTo>
                    <a:pt x="22478" y="411225"/>
                  </a:lnTo>
                  <a:lnTo>
                    <a:pt x="10794" y="403351"/>
                  </a:lnTo>
                  <a:lnTo>
                    <a:pt x="2921" y="391668"/>
                  </a:lnTo>
                  <a:lnTo>
                    <a:pt x="0" y="377317"/>
                  </a:lnTo>
                  <a:lnTo>
                    <a:pt x="0" y="36830"/>
                  </a:lnTo>
                  <a:close/>
                </a:path>
              </a:pathLst>
            </a:custGeom>
            <a:ln w="1828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3677792" y="3091637"/>
            <a:ext cx="1205230" cy="238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b="1">
                <a:latin typeface="Arial"/>
                <a:cs typeface="Arial"/>
              </a:rPr>
              <a:t>Сбор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данных</a:t>
            </a:r>
            <a:endParaRPr sz="1400">
              <a:latin typeface="Arial"/>
              <a:cs typeface="Arial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3352800" y="2916935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60" h="289560">
                <a:moveTo>
                  <a:pt x="144652" y="0"/>
                </a:moveTo>
                <a:lnTo>
                  <a:pt x="98933" y="7365"/>
                </a:lnTo>
                <a:lnTo>
                  <a:pt x="59182" y="27939"/>
                </a:lnTo>
                <a:lnTo>
                  <a:pt x="27939" y="59181"/>
                </a:lnTo>
                <a:lnTo>
                  <a:pt x="7365" y="98932"/>
                </a:lnTo>
                <a:lnTo>
                  <a:pt x="0" y="144652"/>
                </a:lnTo>
                <a:lnTo>
                  <a:pt x="7365" y="190373"/>
                </a:lnTo>
                <a:lnTo>
                  <a:pt x="27939" y="229996"/>
                </a:lnTo>
                <a:lnTo>
                  <a:pt x="59182" y="261238"/>
                </a:lnTo>
                <a:lnTo>
                  <a:pt x="98933" y="281813"/>
                </a:lnTo>
                <a:lnTo>
                  <a:pt x="144652" y="289179"/>
                </a:lnTo>
                <a:lnTo>
                  <a:pt x="190373" y="281813"/>
                </a:lnTo>
                <a:lnTo>
                  <a:pt x="230124" y="261238"/>
                </a:lnTo>
                <a:lnTo>
                  <a:pt x="261365" y="229996"/>
                </a:lnTo>
                <a:lnTo>
                  <a:pt x="281939" y="190373"/>
                </a:lnTo>
                <a:lnTo>
                  <a:pt x="289305" y="144652"/>
                </a:lnTo>
                <a:lnTo>
                  <a:pt x="281939" y="98932"/>
                </a:lnTo>
                <a:lnTo>
                  <a:pt x="261365" y="59181"/>
                </a:lnTo>
                <a:lnTo>
                  <a:pt x="230124" y="27939"/>
                </a:lnTo>
                <a:lnTo>
                  <a:pt x="190373" y="7365"/>
                </a:lnTo>
                <a:lnTo>
                  <a:pt x="1446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3433953" y="2927350"/>
            <a:ext cx="129539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5068760" y="3438144"/>
            <a:ext cx="3730625" cy="688975"/>
            <a:chOff x="5068760" y="3438144"/>
            <a:chExt cx="3730625" cy="688975"/>
          </a:xfrm>
        </p:grpSpPr>
        <p:sp>
          <p:nvSpPr>
            <p:cNvPr id="21" name="object 21" descr=""/>
            <p:cNvSpPr/>
            <p:nvPr/>
          </p:nvSpPr>
          <p:spPr>
            <a:xfrm>
              <a:off x="5129783" y="3572256"/>
              <a:ext cx="3624579" cy="481330"/>
            </a:xfrm>
            <a:custGeom>
              <a:avLst/>
              <a:gdLst/>
              <a:ahLst/>
              <a:cxnLst/>
              <a:rect l="l" t="t" r="r" b="b"/>
              <a:pathLst>
                <a:path w="3624579" h="481329">
                  <a:moveTo>
                    <a:pt x="3575304" y="0"/>
                  </a:moveTo>
                  <a:lnTo>
                    <a:pt x="48767" y="0"/>
                  </a:lnTo>
                  <a:lnTo>
                    <a:pt x="29844" y="4318"/>
                  </a:lnTo>
                  <a:lnTo>
                    <a:pt x="14224" y="16256"/>
                  </a:lnTo>
                  <a:lnTo>
                    <a:pt x="3810" y="33909"/>
                  </a:lnTo>
                  <a:lnTo>
                    <a:pt x="0" y="55372"/>
                  </a:lnTo>
                  <a:lnTo>
                    <a:pt x="0" y="425691"/>
                  </a:lnTo>
                  <a:lnTo>
                    <a:pt x="3810" y="447281"/>
                  </a:lnTo>
                  <a:lnTo>
                    <a:pt x="14224" y="464921"/>
                  </a:lnTo>
                  <a:lnTo>
                    <a:pt x="29844" y="476808"/>
                  </a:lnTo>
                  <a:lnTo>
                    <a:pt x="48767" y="481164"/>
                  </a:lnTo>
                  <a:lnTo>
                    <a:pt x="3575304" y="481164"/>
                  </a:lnTo>
                  <a:lnTo>
                    <a:pt x="3594226" y="476808"/>
                  </a:lnTo>
                  <a:lnTo>
                    <a:pt x="3609847" y="464921"/>
                  </a:lnTo>
                  <a:lnTo>
                    <a:pt x="3620262" y="447281"/>
                  </a:lnTo>
                  <a:lnTo>
                    <a:pt x="3624071" y="425691"/>
                  </a:lnTo>
                  <a:lnTo>
                    <a:pt x="3624071" y="55372"/>
                  </a:lnTo>
                  <a:lnTo>
                    <a:pt x="3620262" y="33909"/>
                  </a:lnTo>
                  <a:lnTo>
                    <a:pt x="3609847" y="16256"/>
                  </a:lnTo>
                  <a:lnTo>
                    <a:pt x="3594226" y="4318"/>
                  </a:lnTo>
                  <a:lnTo>
                    <a:pt x="357530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5077967" y="3648456"/>
              <a:ext cx="3624579" cy="469265"/>
            </a:xfrm>
            <a:custGeom>
              <a:avLst/>
              <a:gdLst/>
              <a:ahLst/>
              <a:cxnLst/>
              <a:rect l="l" t="t" r="r" b="b"/>
              <a:pathLst>
                <a:path w="3624579" h="469264">
                  <a:moveTo>
                    <a:pt x="0" y="41783"/>
                  </a:moveTo>
                  <a:lnTo>
                    <a:pt x="2921" y="25527"/>
                  </a:lnTo>
                  <a:lnTo>
                    <a:pt x="10795" y="12192"/>
                  </a:lnTo>
                  <a:lnTo>
                    <a:pt x="22606" y="3302"/>
                  </a:lnTo>
                  <a:lnTo>
                    <a:pt x="36957" y="0"/>
                  </a:lnTo>
                  <a:lnTo>
                    <a:pt x="3587115" y="0"/>
                  </a:lnTo>
                  <a:lnTo>
                    <a:pt x="3601466" y="3302"/>
                  </a:lnTo>
                  <a:lnTo>
                    <a:pt x="3613277" y="12192"/>
                  </a:lnTo>
                  <a:lnTo>
                    <a:pt x="3621151" y="25527"/>
                  </a:lnTo>
                  <a:lnTo>
                    <a:pt x="3624072" y="41783"/>
                  </a:lnTo>
                  <a:lnTo>
                    <a:pt x="3624072" y="427202"/>
                  </a:lnTo>
                  <a:lnTo>
                    <a:pt x="3621151" y="443445"/>
                  </a:lnTo>
                  <a:lnTo>
                    <a:pt x="3613277" y="456717"/>
                  </a:lnTo>
                  <a:lnTo>
                    <a:pt x="3601466" y="465670"/>
                  </a:lnTo>
                  <a:lnTo>
                    <a:pt x="3587115" y="468947"/>
                  </a:lnTo>
                  <a:lnTo>
                    <a:pt x="36957" y="468947"/>
                  </a:lnTo>
                  <a:lnTo>
                    <a:pt x="22606" y="465670"/>
                  </a:lnTo>
                  <a:lnTo>
                    <a:pt x="10795" y="456717"/>
                  </a:lnTo>
                  <a:lnTo>
                    <a:pt x="2921" y="443445"/>
                  </a:lnTo>
                  <a:lnTo>
                    <a:pt x="0" y="427202"/>
                  </a:lnTo>
                  <a:lnTo>
                    <a:pt x="0" y="41783"/>
                  </a:lnTo>
                  <a:close/>
                </a:path>
              </a:pathLst>
            </a:custGeom>
            <a:ln w="1828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513063" y="3438144"/>
              <a:ext cx="286385" cy="325755"/>
            </a:xfrm>
            <a:custGeom>
              <a:avLst/>
              <a:gdLst/>
              <a:ahLst/>
              <a:cxnLst/>
              <a:rect l="l" t="t" r="r" b="b"/>
              <a:pathLst>
                <a:path w="286384" h="325754">
                  <a:moveTo>
                    <a:pt x="143128" y="0"/>
                  </a:moveTo>
                  <a:lnTo>
                    <a:pt x="97916" y="8254"/>
                  </a:lnTo>
                  <a:lnTo>
                    <a:pt x="58674" y="31368"/>
                  </a:lnTo>
                  <a:lnTo>
                    <a:pt x="27685" y="66674"/>
                  </a:lnTo>
                  <a:lnTo>
                    <a:pt x="7238" y="111378"/>
                  </a:lnTo>
                  <a:lnTo>
                    <a:pt x="0" y="162940"/>
                  </a:lnTo>
                  <a:lnTo>
                    <a:pt x="7238" y="214375"/>
                  </a:lnTo>
                  <a:lnTo>
                    <a:pt x="27685" y="259079"/>
                  </a:lnTo>
                  <a:lnTo>
                    <a:pt x="58674" y="294258"/>
                  </a:lnTo>
                  <a:lnTo>
                    <a:pt x="97916" y="317372"/>
                  </a:lnTo>
                  <a:lnTo>
                    <a:pt x="143128" y="325754"/>
                  </a:lnTo>
                  <a:lnTo>
                    <a:pt x="188340" y="317372"/>
                  </a:lnTo>
                  <a:lnTo>
                    <a:pt x="227583" y="294258"/>
                  </a:lnTo>
                  <a:lnTo>
                    <a:pt x="258571" y="259079"/>
                  </a:lnTo>
                  <a:lnTo>
                    <a:pt x="279018" y="214375"/>
                  </a:lnTo>
                  <a:lnTo>
                    <a:pt x="286257" y="162940"/>
                  </a:lnTo>
                  <a:lnTo>
                    <a:pt x="279018" y="111378"/>
                  </a:lnTo>
                  <a:lnTo>
                    <a:pt x="258571" y="66674"/>
                  </a:lnTo>
                  <a:lnTo>
                    <a:pt x="227583" y="31368"/>
                  </a:lnTo>
                  <a:lnTo>
                    <a:pt x="188340" y="8254"/>
                  </a:lnTo>
                  <a:lnTo>
                    <a:pt x="143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5436870" y="1368043"/>
            <a:ext cx="3208020" cy="22529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6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настоящее</a:t>
            </a:r>
            <a:r>
              <a:rPr dirty="0" sz="16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время</a:t>
            </a:r>
            <a:r>
              <a:rPr dirty="0" sz="16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Индонезия </a:t>
            </a: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находится</a:t>
            </a:r>
            <a:r>
              <a:rPr dirty="0" sz="16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FFFF00"/>
                </a:solidFill>
                <a:latin typeface="Microsoft Sans Serif"/>
                <a:cs typeface="Microsoft Sans Serif"/>
              </a:rPr>
              <a:t>в</a:t>
            </a:r>
            <a:r>
              <a:rPr dirty="0" sz="1600" spc="-40">
                <a:solidFill>
                  <a:srgbClr val="FFFF00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FFFF00"/>
                </a:solidFill>
                <a:latin typeface="Microsoft Sans Serif"/>
                <a:cs typeface="Microsoft Sans Serif"/>
              </a:rPr>
              <a:t>процессе</a:t>
            </a:r>
            <a:r>
              <a:rPr dirty="0" sz="1600" spc="-75">
                <a:solidFill>
                  <a:srgbClr val="FFFF00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FFFF00"/>
                </a:solidFill>
                <a:latin typeface="Microsoft Sans Serif"/>
                <a:cs typeface="Microsoft Sans Serif"/>
              </a:rPr>
              <a:t>подготовки </a:t>
            </a:r>
            <a:r>
              <a:rPr dirty="0" sz="1600" spc="-20">
                <a:solidFill>
                  <a:srgbClr val="FFFF00"/>
                </a:solidFill>
                <a:latin typeface="Microsoft Sans Serif"/>
                <a:cs typeface="Microsoft Sans Serif"/>
              </a:rPr>
              <a:t>Статистического закона</a:t>
            </a:r>
            <a:r>
              <a:rPr dirty="0" sz="1600" spc="20">
                <a:solidFill>
                  <a:srgbClr val="FFFF00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endParaRPr sz="1600">
              <a:latin typeface="Microsoft Sans Serif"/>
              <a:cs typeface="Microsoft Sans Serif"/>
            </a:endParaRPr>
          </a:p>
          <a:p>
            <a:pPr marL="12700" marR="372110">
              <a:lnSpc>
                <a:spcPct val="100000"/>
              </a:lnSpc>
              <a:spcBef>
                <a:spcPts val="5"/>
              </a:spcBef>
            </a:pP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сотрудничестве</a:t>
            </a:r>
            <a:r>
              <a:rPr dirty="0" sz="1600" spc="-1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50">
                <a:solidFill>
                  <a:srgbClr val="FFFFFF"/>
                </a:solidFill>
                <a:latin typeface="Microsoft Sans Serif"/>
                <a:cs typeface="Microsoft Sans Serif"/>
              </a:rPr>
              <a:t>с </a:t>
            </a:r>
            <a:r>
              <a:rPr dirty="0" sz="1600" spc="-10">
                <a:solidFill>
                  <a:srgbClr val="FFFFFF"/>
                </a:solidFill>
                <a:latin typeface="Microsoft Sans Serif"/>
                <a:cs typeface="Microsoft Sans Serif"/>
              </a:rPr>
              <a:t>законодательными</a:t>
            </a:r>
            <a:r>
              <a:rPr dirty="0" sz="1600" spc="-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Microsoft Sans Serif"/>
                <a:cs typeface="Microsoft Sans Serif"/>
              </a:rPr>
              <a:t>органами, </a:t>
            </a: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чтобы</a:t>
            </a:r>
            <a:r>
              <a:rPr dirty="0" sz="1600" spc="-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FFFFFF"/>
                </a:solidFill>
                <a:latin typeface="Microsoft Sans Serif"/>
                <a:cs typeface="Microsoft Sans Serif"/>
              </a:rPr>
              <a:t>обеспечить</a:t>
            </a:r>
            <a:r>
              <a:rPr dirty="0" sz="16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Microsoft Sans Serif"/>
                <a:cs typeface="Microsoft Sans Serif"/>
              </a:rPr>
              <a:t>его</a:t>
            </a:r>
            <a:endParaRPr sz="1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solidFill>
                  <a:srgbClr val="FFFF00"/>
                </a:solidFill>
                <a:latin typeface="Arial"/>
                <a:cs typeface="Arial"/>
              </a:rPr>
              <a:t>соответствие</a:t>
            </a:r>
            <a:r>
              <a:rPr dirty="0" sz="1600" spc="-5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FFFF00"/>
                </a:solidFill>
                <a:latin typeface="Arial"/>
                <a:cs typeface="Arial"/>
              </a:rPr>
              <a:t>современным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solidFill>
                  <a:srgbClr val="FFFF00"/>
                </a:solidFill>
                <a:latin typeface="Arial"/>
                <a:cs typeface="Arial"/>
              </a:rPr>
              <a:t>реалиям</a:t>
            </a:r>
            <a:r>
              <a:rPr dirty="0" sz="1600" spc="-4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00"/>
                </a:solidFill>
                <a:latin typeface="Arial"/>
                <a:cs typeface="Arial"/>
              </a:rPr>
              <a:t>и</a:t>
            </a:r>
            <a:r>
              <a:rPr dirty="0" sz="1600" spc="-10" b="1">
                <a:solidFill>
                  <a:srgbClr val="FFFF00"/>
                </a:solidFill>
                <a:latin typeface="Arial"/>
                <a:cs typeface="Arial"/>
              </a:rPr>
              <a:t> потребностям.</a:t>
            </a:r>
            <a:endParaRPr sz="1600">
              <a:latin typeface="Arial"/>
              <a:cs typeface="Arial"/>
            </a:endParaRPr>
          </a:p>
          <a:p>
            <a:pPr algn="r" marR="47625">
              <a:lnSpc>
                <a:spcPct val="100000"/>
              </a:lnSpc>
              <a:spcBef>
                <a:spcPts val="484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2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130800" y="3587622"/>
            <a:ext cx="3132455" cy="44195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645"/>
              </a:lnSpc>
              <a:spcBef>
                <a:spcPts val="90"/>
              </a:spcBef>
            </a:pPr>
            <a:r>
              <a:rPr dirty="0" sz="1400" b="1">
                <a:latin typeface="Arial"/>
                <a:cs typeface="Arial"/>
              </a:rPr>
              <a:t>Обмен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микроданными</a:t>
            </a:r>
            <a:r>
              <a:rPr dirty="0" sz="1400" spc="1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с</a:t>
            </a:r>
            <a:r>
              <a:rPr dirty="0" sz="1400" spc="-6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указанием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45"/>
              </a:lnSpc>
            </a:pPr>
            <a:r>
              <a:rPr dirty="0" sz="1400" b="1">
                <a:latin typeface="Arial"/>
                <a:cs typeface="Arial"/>
              </a:rPr>
              <a:t>имени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и</a:t>
            </a:r>
            <a:r>
              <a:rPr dirty="0" sz="1400" spc="-3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адреса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3352800" y="4056888"/>
            <a:ext cx="4599940" cy="935990"/>
            <a:chOff x="3352800" y="4056888"/>
            <a:chExt cx="4599940" cy="935990"/>
          </a:xfrm>
        </p:grpSpPr>
        <p:sp>
          <p:nvSpPr>
            <p:cNvPr id="27" name="object 27" descr=""/>
            <p:cNvSpPr/>
            <p:nvPr/>
          </p:nvSpPr>
          <p:spPr>
            <a:xfrm>
              <a:off x="3435096" y="4169664"/>
              <a:ext cx="4456430" cy="709930"/>
            </a:xfrm>
            <a:custGeom>
              <a:avLst/>
              <a:gdLst/>
              <a:ahLst/>
              <a:cxnLst/>
              <a:rect l="l" t="t" r="r" b="b"/>
              <a:pathLst>
                <a:path w="4456430" h="709929">
                  <a:moveTo>
                    <a:pt x="4393564" y="0"/>
                  </a:moveTo>
                  <a:lnTo>
                    <a:pt x="62229" y="0"/>
                  </a:lnTo>
                  <a:lnTo>
                    <a:pt x="37973" y="6426"/>
                  </a:lnTo>
                  <a:lnTo>
                    <a:pt x="18161" y="23964"/>
                  </a:lnTo>
                  <a:lnTo>
                    <a:pt x="4825" y="49974"/>
                  </a:lnTo>
                  <a:lnTo>
                    <a:pt x="0" y="81826"/>
                  </a:lnTo>
                  <a:lnTo>
                    <a:pt x="0" y="628027"/>
                  </a:lnTo>
                  <a:lnTo>
                    <a:pt x="4825" y="659879"/>
                  </a:lnTo>
                  <a:lnTo>
                    <a:pt x="18161" y="685888"/>
                  </a:lnTo>
                  <a:lnTo>
                    <a:pt x="37973" y="703414"/>
                  </a:lnTo>
                  <a:lnTo>
                    <a:pt x="62229" y="709853"/>
                  </a:lnTo>
                  <a:lnTo>
                    <a:pt x="4393564" y="709853"/>
                  </a:lnTo>
                  <a:lnTo>
                    <a:pt x="4417822" y="703414"/>
                  </a:lnTo>
                  <a:lnTo>
                    <a:pt x="4437633" y="685888"/>
                  </a:lnTo>
                  <a:lnTo>
                    <a:pt x="4450969" y="659879"/>
                  </a:lnTo>
                  <a:lnTo>
                    <a:pt x="4455922" y="628027"/>
                  </a:lnTo>
                  <a:lnTo>
                    <a:pt x="4455922" y="81826"/>
                  </a:lnTo>
                  <a:lnTo>
                    <a:pt x="4450969" y="49974"/>
                  </a:lnTo>
                  <a:lnTo>
                    <a:pt x="4437633" y="23964"/>
                  </a:lnTo>
                  <a:lnTo>
                    <a:pt x="4417822" y="6426"/>
                  </a:lnTo>
                  <a:lnTo>
                    <a:pt x="439356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489960" y="4251960"/>
              <a:ext cx="4453255" cy="731520"/>
            </a:xfrm>
            <a:custGeom>
              <a:avLst/>
              <a:gdLst/>
              <a:ahLst/>
              <a:cxnLst/>
              <a:rect l="l" t="t" r="r" b="b"/>
              <a:pathLst>
                <a:path w="4453255" h="731520">
                  <a:moveTo>
                    <a:pt x="0" y="65062"/>
                  </a:moveTo>
                  <a:lnTo>
                    <a:pt x="3937" y="39750"/>
                  </a:lnTo>
                  <a:lnTo>
                    <a:pt x="14477" y="19062"/>
                  </a:lnTo>
                  <a:lnTo>
                    <a:pt x="30225" y="5118"/>
                  </a:lnTo>
                  <a:lnTo>
                    <a:pt x="49529" y="0"/>
                  </a:lnTo>
                  <a:lnTo>
                    <a:pt x="4403470" y="0"/>
                  </a:lnTo>
                  <a:lnTo>
                    <a:pt x="4422774" y="5118"/>
                  </a:lnTo>
                  <a:lnTo>
                    <a:pt x="4438522" y="19062"/>
                  </a:lnTo>
                  <a:lnTo>
                    <a:pt x="4449064" y="39750"/>
                  </a:lnTo>
                  <a:lnTo>
                    <a:pt x="4453000" y="65062"/>
                  </a:lnTo>
                  <a:lnTo>
                    <a:pt x="4453000" y="666064"/>
                  </a:lnTo>
                  <a:lnTo>
                    <a:pt x="4449064" y="691387"/>
                  </a:lnTo>
                  <a:lnTo>
                    <a:pt x="4438522" y="712076"/>
                  </a:lnTo>
                  <a:lnTo>
                    <a:pt x="4422774" y="726020"/>
                  </a:lnTo>
                  <a:lnTo>
                    <a:pt x="4403470" y="731138"/>
                  </a:lnTo>
                  <a:lnTo>
                    <a:pt x="49529" y="731138"/>
                  </a:lnTo>
                  <a:lnTo>
                    <a:pt x="30225" y="726020"/>
                  </a:lnTo>
                  <a:lnTo>
                    <a:pt x="14477" y="712076"/>
                  </a:lnTo>
                  <a:lnTo>
                    <a:pt x="3937" y="691387"/>
                  </a:lnTo>
                  <a:lnTo>
                    <a:pt x="0" y="666064"/>
                  </a:lnTo>
                  <a:lnTo>
                    <a:pt x="0" y="65062"/>
                  </a:lnTo>
                  <a:close/>
                </a:path>
              </a:pathLst>
            </a:custGeom>
            <a:ln w="1828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352800" y="4056888"/>
              <a:ext cx="289560" cy="377825"/>
            </a:xfrm>
            <a:custGeom>
              <a:avLst/>
              <a:gdLst/>
              <a:ahLst/>
              <a:cxnLst/>
              <a:rect l="l" t="t" r="r" b="b"/>
              <a:pathLst>
                <a:path w="289560" h="377825">
                  <a:moveTo>
                    <a:pt x="144652" y="0"/>
                  </a:moveTo>
                  <a:lnTo>
                    <a:pt x="98933" y="9626"/>
                  </a:lnTo>
                  <a:lnTo>
                    <a:pt x="59182" y="36423"/>
                  </a:lnTo>
                  <a:lnTo>
                    <a:pt x="27939" y="77292"/>
                  </a:lnTo>
                  <a:lnTo>
                    <a:pt x="7365" y="129120"/>
                  </a:lnTo>
                  <a:lnTo>
                    <a:pt x="0" y="188798"/>
                  </a:lnTo>
                  <a:lnTo>
                    <a:pt x="7365" y="248462"/>
                  </a:lnTo>
                  <a:lnTo>
                    <a:pt x="27939" y="300278"/>
                  </a:lnTo>
                  <a:lnTo>
                    <a:pt x="59182" y="341147"/>
                  </a:lnTo>
                  <a:lnTo>
                    <a:pt x="98933" y="367944"/>
                  </a:lnTo>
                  <a:lnTo>
                    <a:pt x="144652" y="377571"/>
                  </a:lnTo>
                  <a:lnTo>
                    <a:pt x="190373" y="367944"/>
                  </a:lnTo>
                  <a:lnTo>
                    <a:pt x="230124" y="341147"/>
                  </a:lnTo>
                  <a:lnTo>
                    <a:pt x="261365" y="300278"/>
                  </a:lnTo>
                  <a:lnTo>
                    <a:pt x="281939" y="248462"/>
                  </a:lnTo>
                  <a:lnTo>
                    <a:pt x="289305" y="188798"/>
                  </a:lnTo>
                  <a:lnTo>
                    <a:pt x="281939" y="129120"/>
                  </a:lnTo>
                  <a:lnTo>
                    <a:pt x="261365" y="77292"/>
                  </a:lnTo>
                  <a:lnTo>
                    <a:pt x="230124" y="36423"/>
                  </a:lnTo>
                  <a:lnTo>
                    <a:pt x="190373" y="9626"/>
                  </a:lnTo>
                  <a:lnTo>
                    <a:pt x="1446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433953" y="4043273"/>
            <a:ext cx="4189095" cy="81089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ts val="1595"/>
              </a:lnSpc>
              <a:spcBef>
                <a:spcPts val="90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3</a:t>
            </a:r>
            <a:endParaRPr sz="1400">
              <a:latin typeface="Trebuchet MS"/>
              <a:cs typeface="Trebuchet MS"/>
            </a:endParaRPr>
          </a:p>
          <a:p>
            <a:pPr marL="255904" marR="5080">
              <a:lnSpc>
                <a:spcPct val="89400"/>
              </a:lnSpc>
              <a:spcBef>
                <a:spcPts val="95"/>
              </a:spcBef>
            </a:pPr>
            <a:r>
              <a:rPr dirty="0" sz="1400" b="1">
                <a:latin typeface="Arial"/>
                <a:cs typeface="Arial"/>
              </a:rPr>
              <a:t>Обеспечение</a:t>
            </a:r>
            <a:r>
              <a:rPr dirty="0" sz="1400" spc="-9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национальной</a:t>
            </a:r>
            <a:r>
              <a:rPr dirty="0" sz="1400" spc="-7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статистической инфраструктуры</a:t>
            </a:r>
            <a:r>
              <a:rPr dirty="0" sz="1400" spc="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и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развитие</a:t>
            </a:r>
            <a:r>
              <a:rPr dirty="0" sz="1400" spc="-10" b="1">
                <a:latin typeface="Arial"/>
                <a:cs typeface="Arial"/>
              </a:rPr>
              <a:t> центра статистических</a:t>
            </a:r>
            <a:r>
              <a:rPr dirty="0" sz="1400" spc="5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данных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2886455" y="1078991"/>
            <a:ext cx="2359660" cy="1777364"/>
            <a:chOff x="2886455" y="1078991"/>
            <a:chExt cx="2359660" cy="1777364"/>
          </a:xfrm>
        </p:grpSpPr>
        <p:sp>
          <p:nvSpPr>
            <p:cNvPr id="32" name="object 32" descr=""/>
            <p:cNvSpPr/>
            <p:nvPr/>
          </p:nvSpPr>
          <p:spPr>
            <a:xfrm>
              <a:off x="2987039" y="1170431"/>
              <a:ext cx="2246630" cy="1673860"/>
            </a:xfrm>
            <a:custGeom>
              <a:avLst/>
              <a:gdLst/>
              <a:ahLst/>
              <a:cxnLst/>
              <a:rect l="l" t="t" r="r" b="b"/>
              <a:pathLst>
                <a:path w="2246629" h="1673860">
                  <a:moveTo>
                    <a:pt x="0" y="152526"/>
                  </a:moveTo>
                  <a:lnTo>
                    <a:pt x="7747" y="104266"/>
                  </a:lnTo>
                  <a:lnTo>
                    <a:pt x="29464" y="62483"/>
                  </a:lnTo>
                  <a:lnTo>
                    <a:pt x="62484" y="29463"/>
                  </a:lnTo>
                  <a:lnTo>
                    <a:pt x="104267" y="7746"/>
                  </a:lnTo>
                  <a:lnTo>
                    <a:pt x="152527" y="0"/>
                  </a:lnTo>
                  <a:lnTo>
                    <a:pt x="2093849" y="0"/>
                  </a:lnTo>
                  <a:lnTo>
                    <a:pt x="2141982" y="7746"/>
                  </a:lnTo>
                  <a:lnTo>
                    <a:pt x="2183892" y="29463"/>
                  </a:lnTo>
                  <a:lnTo>
                    <a:pt x="2216912" y="62483"/>
                  </a:lnTo>
                  <a:lnTo>
                    <a:pt x="2238629" y="104266"/>
                  </a:lnTo>
                  <a:lnTo>
                    <a:pt x="2246376" y="152526"/>
                  </a:lnTo>
                  <a:lnTo>
                    <a:pt x="2246376" y="1520824"/>
                  </a:lnTo>
                  <a:lnTo>
                    <a:pt x="2238629" y="1569084"/>
                  </a:lnTo>
                  <a:lnTo>
                    <a:pt x="2216912" y="1610867"/>
                  </a:lnTo>
                  <a:lnTo>
                    <a:pt x="2183892" y="1643887"/>
                  </a:lnTo>
                  <a:lnTo>
                    <a:pt x="2141982" y="1665604"/>
                  </a:lnTo>
                  <a:lnTo>
                    <a:pt x="2093849" y="1673352"/>
                  </a:lnTo>
                  <a:lnTo>
                    <a:pt x="152527" y="1673352"/>
                  </a:lnTo>
                  <a:lnTo>
                    <a:pt x="104267" y="1665604"/>
                  </a:lnTo>
                  <a:lnTo>
                    <a:pt x="62484" y="1643887"/>
                  </a:lnTo>
                  <a:lnTo>
                    <a:pt x="29464" y="1610867"/>
                  </a:lnTo>
                  <a:lnTo>
                    <a:pt x="7747" y="1569084"/>
                  </a:lnTo>
                  <a:lnTo>
                    <a:pt x="0" y="1520824"/>
                  </a:lnTo>
                  <a:lnTo>
                    <a:pt x="0" y="152526"/>
                  </a:lnTo>
                  <a:close/>
                </a:path>
              </a:pathLst>
            </a:custGeom>
            <a:ln w="24384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6455" y="1078991"/>
              <a:ext cx="2246375" cy="1685543"/>
            </a:xfrm>
            <a:prstGeom prst="rect">
              <a:avLst/>
            </a:prstGeom>
          </p:spPr>
        </p:pic>
      </p:grpSp>
      <p:sp>
        <p:nvSpPr>
          <p:cNvPr id="34" name="object 34" descr=""/>
          <p:cNvSpPr txBox="1"/>
          <p:nvPr/>
        </p:nvSpPr>
        <p:spPr>
          <a:xfrm>
            <a:off x="8845042" y="4880864"/>
            <a:ext cx="1778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172034"/>
                </a:solidFill>
                <a:latin typeface="Microsoft Sans Serif"/>
                <a:cs typeface="Microsoft Sans Serif"/>
              </a:rPr>
              <a:t>11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954023"/>
            <a:ext cx="9144000" cy="2432685"/>
            <a:chOff x="0" y="954023"/>
            <a:chExt cx="9144000" cy="243268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54023"/>
              <a:ext cx="9144000" cy="115823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6739128" y="2008631"/>
              <a:ext cx="2405380" cy="1377950"/>
            </a:xfrm>
            <a:custGeom>
              <a:avLst/>
              <a:gdLst/>
              <a:ahLst/>
              <a:cxnLst/>
              <a:rect l="l" t="t" r="r" b="b"/>
              <a:pathLst>
                <a:path w="2405379" h="1377950">
                  <a:moveTo>
                    <a:pt x="2404872" y="0"/>
                  </a:moveTo>
                  <a:lnTo>
                    <a:pt x="210566" y="0"/>
                  </a:lnTo>
                  <a:lnTo>
                    <a:pt x="162305" y="5587"/>
                  </a:lnTo>
                  <a:lnTo>
                    <a:pt x="117982" y="21462"/>
                  </a:lnTo>
                  <a:lnTo>
                    <a:pt x="78867" y="46228"/>
                  </a:lnTo>
                  <a:lnTo>
                    <a:pt x="46227" y="78867"/>
                  </a:lnTo>
                  <a:lnTo>
                    <a:pt x="21463" y="117983"/>
                  </a:lnTo>
                  <a:lnTo>
                    <a:pt x="5588" y="162306"/>
                  </a:lnTo>
                  <a:lnTo>
                    <a:pt x="0" y="210693"/>
                  </a:lnTo>
                  <a:lnTo>
                    <a:pt x="0" y="1167003"/>
                  </a:lnTo>
                  <a:lnTo>
                    <a:pt x="5588" y="1215390"/>
                  </a:lnTo>
                  <a:lnTo>
                    <a:pt x="21463" y="1259713"/>
                  </a:lnTo>
                  <a:lnTo>
                    <a:pt x="46227" y="1298829"/>
                  </a:lnTo>
                  <a:lnTo>
                    <a:pt x="78867" y="1331468"/>
                  </a:lnTo>
                  <a:lnTo>
                    <a:pt x="117982" y="1356233"/>
                  </a:lnTo>
                  <a:lnTo>
                    <a:pt x="162305" y="1372108"/>
                  </a:lnTo>
                  <a:lnTo>
                    <a:pt x="210566" y="1377696"/>
                  </a:lnTo>
                  <a:lnTo>
                    <a:pt x="2404872" y="1377696"/>
                  </a:lnTo>
                  <a:lnTo>
                    <a:pt x="2404872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1057655"/>
              <a:ext cx="594360" cy="948055"/>
            </a:xfrm>
            <a:custGeom>
              <a:avLst/>
              <a:gdLst/>
              <a:ahLst/>
              <a:cxnLst/>
              <a:rect l="l" t="t" r="r" b="b"/>
              <a:pathLst>
                <a:path w="594360" h="948055">
                  <a:moveTo>
                    <a:pt x="444207" y="0"/>
                  </a:moveTo>
                  <a:lnTo>
                    <a:pt x="0" y="0"/>
                  </a:lnTo>
                  <a:lnTo>
                    <a:pt x="0" y="947927"/>
                  </a:lnTo>
                  <a:lnTo>
                    <a:pt x="444207" y="947927"/>
                  </a:lnTo>
                  <a:lnTo>
                    <a:pt x="491464" y="940307"/>
                  </a:lnTo>
                  <a:lnTo>
                    <a:pt x="532523" y="919098"/>
                  </a:lnTo>
                  <a:lnTo>
                    <a:pt x="564896" y="886713"/>
                  </a:lnTo>
                  <a:lnTo>
                    <a:pt x="586130" y="845565"/>
                  </a:lnTo>
                  <a:lnTo>
                    <a:pt x="593750" y="798321"/>
                  </a:lnTo>
                  <a:lnTo>
                    <a:pt x="593750" y="149605"/>
                  </a:lnTo>
                  <a:lnTo>
                    <a:pt x="586130" y="102362"/>
                  </a:lnTo>
                  <a:lnTo>
                    <a:pt x="564896" y="61213"/>
                  </a:lnTo>
                  <a:lnTo>
                    <a:pt x="532523" y="28828"/>
                  </a:lnTo>
                  <a:lnTo>
                    <a:pt x="491464" y="7619"/>
                  </a:lnTo>
                  <a:lnTo>
                    <a:pt x="444207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767" y="1185671"/>
              <a:ext cx="496823" cy="691896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3287" rIns="0" bIns="0" rtlCol="0" vert="horz">
            <a:spAutoFit/>
          </a:bodyPr>
          <a:lstStyle/>
          <a:p>
            <a:pPr marL="337185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F81BC"/>
                </a:solidFill>
              </a:rPr>
              <a:t>Региональные</a:t>
            </a:r>
            <a:r>
              <a:rPr dirty="0" spc="-35">
                <a:solidFill>
                  <a:srgbClr val="4F81BC"/>
                </a:solidFill>
              </a:rPr>
              <a:t> </a:t>
            </a:r>
            <a:r>
              <a:rPr dirty="0">
                <a:solidFill>
                  <a:srgbClr val="4F81BC"/>
                </a:solidFill>
              </a:rPr>
              <a:t>хабы</a:t>
            </a:r>
            <a:r>
              <a:rPr dirty="0" spc="-35">
                <a:solidFill>
                  <a:srgbClr val="4F81BC"/>
                </a:solidFill>
              </a:rPr>
              <a:t> </a:t>
            </a:r>
            <a:r>
              <a:rPr dirty="0"/>
              <a:t>ООН</a:t>
            </a:r>
            <a:r>
              <a:rPr dirty="0" spc="-60"/>
              <a:t> </a:t>
            </a:r>
            <a:r>
              <a:rPr dirty="0"/>
              <a:t>по</a:t>
            </a:r>
            <a:r>
              <a:rPr dirty="0" spc="-35"/>
              <a:t> </a:t>
            </a:r>
            <a:r>
              <a:rPr dirty="0"/>
              <a:t>Big</a:t>
            </a:r>
            <a:r>
              <a:rPr dirty="0" spc="-35"/>
              <a:t> </a:t>
            </a:r>
            <a:r>
              <a:rPr dirty="0"/>
              <a:t>Data</a:t>
            </a:r>
            <a:r>
              <a:rPr dirty="0" spc="-35"/>
              <a:t> </a:t>
            </a:r>
            <a:r>
              <a:rPr dirty="0"/>
              <a:t>и</a:t>
            </a:r>
            <a:r>
              <a:rPr dirty="0" spc="-35"/>
              <a:t> </a:t>
            </a:r>
            <a:r>
              <a:rPr dirty="0"/>
              <a:t>Data</a:t>
            </a:r>
            <a:r>
              <a:rPr dirty="0" spc="-30"/>
              <a:t> </a:t>
            </a:r>
            <a:r>
              <a:rPr dirty="0" spc="-10"/>
              <a:t>Science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643229" y="1204925"/>
            <a:ext cx="4747260" cy="758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Региональный</a:t>
            </a:r>
            <a:r>
              <a:rPr dirty="0" sz="1200" spc="-7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центр</a:t>
            </a:r>
            <a:r>
              <a:rPr dirty="0" sz="1200" spc="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по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большим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данным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и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науке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о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данных поддерживает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страны</a:t>
            </a:r>
            <a:r>
              <a:rPr dirty="0" sz="1200" spc="8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Азиатско-Тихоокеанского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региона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spc="-50" b="1">
                <a:latin typeface="Arial"/>
                <a:cs typeface="Arial"/>
              </a:rPr>
              <a:t>в </a:t>
            </a:r>
            <a:r>
              <a:rPr dirty="0" sz="1200" b="1">
                <a:latin typeface="Arial"/>
                <a:cs typeface="Arial"/>
              </a:rPr>
              <a:t>модернизации</a:t>
            </a:r>
            <a:r>
              <a:rPr dirty="0" sz="1200" spc="-7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официальной</a:t>
            </a:r>
            <a:r>
              <a:rPr dirty="0" sz="1200" spc="-8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статистики с</a:t>
            </a:r>
            <a:r>
              <a:rPr dirty="0" sz="1200" spc="-7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помощью</a:t>
            </a:r>
            <a:r>
              <a:rPr dirty="0" sz="1200" spc="2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больших </a:t>
            </a:r>
            <a:r>
              <a:rPr dirty="0" sz="1200" b="1">
                <a:latin typeface="Arial"/>
                <a:cs typeface="Arial"/>
              </a:rPr>
              <a:t>данных,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уделяя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особое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внимание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подготовке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кадров.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797296" y="984503"/>
            <a:ext cx="3346450" cy="1520825"/>
          </a:xfrm>
          <a:custGeom>
            <a:avLst/>
            <a:gdLst/>
            <a:ahLst/>
            <a:cxnLst/>
            <a:rect l="l" t="t" r="r" b="b"/>
            <a:pathLst>
              <a:path w="3346450" h="1520825">
                <a:moveTo>
                  <a:pt x="3346450" y="0"/>
                </a:moveTo>
                <a:lnTo>
                  <a:pt x="95376" y="0"/>
                </a:lnTo>
                <a:lnTo>
                  <a:pt x="58292" y="8255"/>
                </a:lnTo>
                <a:lnTo>
                  <a:pt x="27939" y="30607"/>
                </a:lnTo>
                <a:lnTo>
                  <a:pt x="7492" y="63881"/>
                </a:lnTo>
                <a:lnTo>
                  <a:pt x="0" y="104521"/>
                </a:lnTo>
                <a:lnTo>
                  <a:pt x="0" y="1416177"/>
                </a:lnTo>
                <a:lnTo>
                  <a:pt x="7492" y="1456817"/>
                </a:lnTo>
                <a:lnTo>
                  <a:pt x="27939" y="1490091"/>
                </a:lnTo>
                <a:lnTo>
                  <a:pt x="58292" y="1512443"/>
                </a:lnTo>
                <a:lnTo>
                  <a:pt x="95376" y="1520698"/>
                </a:lnTo>
                <a:lnTo>
                  <a:pt x="3346450" y="1520698"/>
                </a:lnTo>
                <a:lnTo>
                  <a:pt x="3346450" y="0"/>
                </a:lnTo>
                <a:close/>
              </a:path>
            </a:pathLst>
          </a:custGeom>
          <a:solidFill>
            <a:srgbClr val="39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223253" y="1076959"/>
            <a:ext cx="25654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Индонезия</a:t>
            </a:r>
            <a:r>
              <a:rPr dirty="0" sz="12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станет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катализатором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6095238" y="1241247"/>
            <a:ext cx="281432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развития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больших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данных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науки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FFFFFF"/>
                </a:solidFill>
                <a:latin typeface="Arial"/>
                <a:cs typeface="Arial"/>
              </a:rPr>
              <a:t>о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052565" y="1406397"/>
            <a:ext cx="2899410" cy="86741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algn="ctr" marL="12700" marR="5080">
              <a:lnSpc>
                <a:spcPct val="90100"/>
              </a:lnSpc>
              <a:spcBef>
                <a:spcPts val="24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данных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для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официальной</a:t>
            </a:r>
            <a:r>
              <a:rPr dirty="0" sz="12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статистики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dirty="0" sz="12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Азии</a:t>
            </a:r>
            <a:r>
              <a:rPr dirty="0" sz="12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2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Тихоокеанском</a:t>
            </a:r>
            <a:r>
              <a:rPr dirty="0" sz="12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регионе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при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поддержке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сотрудничестве</a:t>
            </a:r>
            <a:r>
              <a:rPr dirty="0" sz="1200" spc="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со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всеми</a:t>
            </a: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заинтересованными сторонами.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955954" y="2338577"/>
            <a:ext cx="1828800" cy="43878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065" marR="5080" indent="2540">
              <a:lnSpc>
                <a:spcPct val="100000"/>
              </a:lnSpc>
              <a:spcBef>
                <a:spcPts val="110"/>
              </a:spcBef>
            </a:pPr>
            <a:r>
              <a:rPr dirty="0" sz="900">
                <a:latin typeface="Microsoft Sans Serif"/>
                <a:cs typeface="Microsoft Sans Serif"/>
              </a:rPr>
              <a:t>Региональный</a:t>
            </a:r>
            <a:r>
              <a:rPr dirty="0" sz="900" spc="-5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центр</a:t>
            </a:r>
            <a:r>
              <a:rPr dirty="0" sz="900" spc="-3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создан; воркшоп</a:t>
            </a:r>
            <a:r>
              <a:rPr dirty="0" sz="900" spc="-1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по</a:t>
            </a:r>
            <a:r>
              <a:rPr dirty="0" sz="900" spc="-3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дистанционному зондированию</a:t>
            </a:r>
            <a:r>
              <a:rPr dirty="0" sz="900" spc="-3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проведён</a:t>
            </a:r>
            <a:r>
              <a:rPr dirty="0" sz="900" spc="3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в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 b="1">
                <a:latin typeface="Arial"/>
                <a:cs typeface="Arial"/>
              </a:rPr>
              <a:t>2023</a:t>
            </a:r>
            <a:r>
              <a:rPr dirty="0" sz="900" spc="-15" b="1">
                <a:latin typeface="Arial"/>
                <a:cs typeface="Arial"/>
              </a:rPr>
              <a:t> </a:t>
            </a:r>
            <a:r>
              <a:rPr dirty="0" sz="900" spc="-25" b="1">
                <a:latin typeface="Arial"/>
                <a:cs typeface="Arial"/>
              </a:rPr>
              <a:t>г.</a:t>
            </a:r>
            <a:endParaRPr sz="9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185286" y="2293061"/>
            <a:ext cx="2559685" cy="43942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27305" marR="5080" indent="-15240">
              <a:lnSpc>
                <a:spcPct val="100000"/>
              </a:lnSpc>
              <a:spcBef>
                <a:spcPts val="115"/>
              </a:spcBef>
            </a:pPr>
            <a:r>
              <a:rPr dirty="0" sz="900">
                <a:latin typeface="Microsoft Sans Serif"/>
                <a:cs typeface="Microsoft Sans Serif"/>
              </a:rPr>
              <a:t>Проведены</a:t>
            </a:r>
            <a:r>
              <a:rPr dirty="0" sz="900" spc="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воркшопы</a:t>
            </a:r>
            <a:r>
              <a:rPr dirty="0" sz="900" spc="-4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и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учебные</a:t>
            </a:r>
            <a:r>
              <a:rPr dirty="0" sz="900" spc="-10">
                <a:latin typeface="Microsoft Sans Serif"/>
                <a:cs typeface="Microsoft Sans Serif"/>
              </a:rPr>
              <a:t> программы </a:t>
            </a:r>
            <a:r>
              <a:rPr dirty="0" sz="900">
                <a:latin typeface="Microsoft Sans Serif"/>
                <a:cs typeface="Microsoft Sans Serif"/>
              </a:rPr>
              <a:t>для</a:t>
            </a:r>
            <a:r>
              <a:rPr dirty="0" sz="900" spc="-1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руководителей</a:t>
            </a:r>
            <a:r>
              <a:rPr dirty="0" sz="900" spc="2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по</a:t>
            </a:r>
            <a:r>
              <a:rPr dirty="0" sz="900" spc="-3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машинному</a:t>
            </a:r>
            <a:r>
              <a:rPr dirty="0" sz="900" spc="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обучению</a:t>
            </a:r>
            <a:r>
              <a:rPr dirty="0" sz="900" spc="-15">
                <a:latin typeface="Microsoft Sans Serif"/>
                <a:cs typeface="Microsoft Sans Serif"/>
              </a:rPr>
              <a:t> </a:t>
            </a:r>
            <a:r>
              <a:rPr dirty="0" sz="900" spc="-50">
                <a:latin typeface="Microsoft Sans Serif"/>
                <a:cs typeface="Microsoft Sans Serif"/>
              </a:rPr>
              <a:t>и</a:t>
            </a:r>
            <a:r>
              <a:rPr dirty="0" sz="900" spc="-30">
                <a:latin typeface="Microsoft Sans Serif"/>
                <a:cs typeface="Microsoft Sans Serif"/>
              </a:rPr>
              <a:t> МПД</a:t>
            </a:r>
            <a:r>
              <a:rPr dirty="0" sz="900" spc="2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для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официальной</a:t>
            </a:r>
            <a:r>
              <a:rPr dirty="0" sz="900" spc="-6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статистики</a:t>
            </a:r>
            <a:r>
              <a:rPr dirty="0" sz="900" spc="-1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в</a:t>
            </a:r>
            <a:r>
              <a:rPr dirty="0" sz="900" spc="15">
                <a:latin typeface="Microsoft Sans Serif"/>
                <a:cs typeface="Microsoft Sans Serif"/>
              </a:rPr>
              <a:t> </a:t>
            </a:r>
            <a:r>
              <a:rPr dirty="0" sz="900" b="1">
                <a:latin typeface="Arial"/>
                <a:cs typeface="Arial"/>
              </a:rPr>
              <a:t>2025 </a:t>
            </a:r>
            <a:r>
              <a:rPr dirty="0" sz="900" spc="-20" b="1">
                <a:latin typeface="Arial"/>
                <a:cs typeface="Arial"/>
              </a:rPr>
              <a:t>году</a:t>
            </a:r>
            <a:endParaRPr sz="9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021204" y="3106623"/>
            <a:ext cx="2171700" cy="5765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5"/>
              </a:spcBef>
            </a:pPr>
            <a:r>
              <a:rPr dirty="0" sz="900" spc="-20" b="1">
                <a:latin typeface="Arial"/>
                <a:cs typeface="Arial"/>
              </a:rPr>
              <a:t>2024</a:t>
            </a:r>
            <a:endParaRPr sz="900">
              <a:latin typeface="Arial"/>
              <a:cs typeface="Arial"/>
            </a:endParaRPr>
          </a:p>
          <a:p>
            <a:pPr marL="12700" marR="5080" indent="158115">
              <a:lnSpc>
                <a:spcPct val="100000"/>
              </a:lnSpc>
            </a:pPr>
            <a:r>
              <a:rPr dirty="0" sz="900">
                <a:latin typeface="Microsoft Sans Serif"/>
                <a:cs typeface="Microsoft Sans Serif"/>
              </a:rPr>
              <a:t>Проведено</a:t>
            </a:r>
            <a:r>
              <a:rPr dirty="0" sz="900" spc="-10">
                <a:latin typeface="Microsoft Sans Serif"/>
                <a:cs typeface="Microsoft Sans Serif"/>
              </a:rPr>
              <a:t> несколько</a:t>
            </a:r>
            <a:r>
              <a:rPr dirty="0" sz="900" spc="-5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тренингов</a:t>
            </a:r>
            <a:r>
              <a:rPr dirty="0" sz="900" spc="-30">
                <a:latin typeface="Microsoft Sans Serif"/>
                <a:cs typeface="Microsoft Sans Serif"/>
              </a:rPr>
              <a:t> </a:t>
            </a:r>
            <a:r>
              <a:rPr dirty="0" sz="900" spc="-50">
                <a:latin typeface="Microsoft Sans Serif"/>
                <a:cs typeface="Microsoft Sans Serif"/>
              </a:rPr>
              <a:t>и</a:t>
            </a:r>
            <a:r>
              <a:rPr dirty="0" sz="900" spc="-10">
                <a:latin typeface="Microsoft Sans Serif"/>
                <a:cs typeface="Microsoft Sans Serif"/>
              </a:rPr>
              <a:t> экспертных </a:t>
            </a:r>
            <a:r>
              <a:rPr dirty="0" sz="900">
                <a:latin typeface="Microsoft Sans Serif"/>
                <a:cs typeface="Microsoft Sans Serif"/>
              </a:rPr>
              <a:t>сессий</a:t>
            </a:r>
            <a:r>
              <a:rPr dirty="0" sz="900" spc="-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по</a:t>
            </a:r>
            <a:r>
              <a:rPr dirty="0" sz="900" spc="-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дистанционному зондированию</a:t>
            </a:r>
            <a:r>
              <a:rPr dirty="0" sz="900" spc="-4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Земли,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 spc="-30">
                <a:latin typeface="Microsoft Sans Serif"/>
                <a:cs typeface="Microsoft Sans Serif"/>
              </a:rPr>
              <a:t>МПД</a:t>
            </a:r>
            <a:r>
              <a:rPr dirty="0" sz="900" spc="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и</a:t>
            </a:r>
            <a:r>
              <a:rPr dirty="0" sz="900" spc="-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аналитике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737608" y="3213861"/>
            <a:ext cx="1466215" cy="43878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4445">
              <a:lnSpc>
                <a:spcPct val="100000"/>
              </a:lnSpc>
              <a:spcBef>
                <a:spcPts val="110"/>
              </a:spcBef>
            </a:pPr>
            <a:r>
              <a:rPr dirty="0" sz="900" spc="-20" b="1">
                <a:latin typeface="Arial"/>
                <a:cs typeface="Arial"/>
              </a:rPr>
              <a:t>2026</a:t>
            </a:r>
            <a:endParaRPr sz="900">
              <a:latin typeface="Arial"/>
              <a:cs typeface="Arial"/>
            </a:endParaRPr>
          </a:p>
          <a:p>
            <a:pPr algn="ctr" marL="12700" marR="5080">
              <a:lnSpc>
                <a:spcPct val="100000"/>
              </a:lnSpc>
            </a:pPr>
            <a:r>
              <a:rPr dirty="0" sz="900">
                <a:latin typeface="Microsoft Sans Serif"/>
                <a:cs typeface="Microsoft Sans Serif"/>
              </a:rPr>
              <a:t>Пилотный</a:t>
            </a:r>
            <a:r>
              <a:rPr dirty="0" sz="900" spc="-2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проект</a:t>
            </a:r>
            <a:r>
              <a:rPr dirty="0" sz="900" spc="-25">
                <a:latin typeface="Microsoft Sans Serif"/>
                <a:cs typeface="Microsoft Sans Serif"/>
              </a:rPr>
              <a:t> </a:t>
            </a:r>
            <a:r>
              <a:rPr dirty="0" sz="900" spc="-30">
                <a:latin typeface="Microsoft Sans Serif"/>
                <a:cs typeface="Microsoft Sans Serif"/>
              </a:rPr>
              <a:t>МПД</a:t>
            </a:r>
            <a:r>
              <a:rPr dirty="0" sz="900" spc="-10">
                <a:latin typeface="Microsoft Sans Serif"/>
                <a:cs typeface="Microsoft Sans Serif"/>
              </a:rPr>
              <a:t> </a:t>
            </a:r>
            <a:r>
              <a:rPr dirty="0" sz="900" spc="-25">
                <a:latin typeface="Microsoft Sans Serif"/>
                <a:cs typeface="Microsoft Sans Serif"/>
              </a:rPr>
              <a:t>для </a:t>
            </a:r>
            <a:r>
              <a:rPr dirty="0" sz="900">
                <a:latin typeface="Microsoft Sans Serif"/>
                <a:cs typeface="Microsoft Sans Serif"/>
              </a:rPr>
              <a:t>официальной</a:t>
            </a:r>
            <a:r>
              <a:rPr dirty="0" sz="900" spc="-4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статистики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1294953" y="2429255"/>
            <a:ext cx="7569200" cy="1000125"/>
            <a:chOff x="1294953" y="2429255"/>
            <a:chExt cx="7569200" cy="1000125"/>
          </a:xfrm>
        </p:grpSpPr>
        <p:sp>
          <p:nvSpPr>
            <p:cNvPr id="19" name="object 19" descr=""/>
            <p:cNvSpPr/>
            <p:nvPr/>
          </p:nvSpPr>
          <p:spPr>
            <a:xfrm>
              <a:off x="1879091" y="2775203"/>
              <a:ext cx="2529840" cy="426720"/>
            </a:xfrm>
            <a:custGeom>
              <a:avLst/>
              <a:gdLst/>
              <a:ahLst/>
              <a:cxnLst/>
              <a:rect l="l" t="t" r="r" b="b"/>
              <a:pathLst>
                <a:path w="2529840" h="426719">
                  <a:moveTo>
                    <a:pt x="0" y="507"/>
                  </a:moveTo>
                  <a:lnTo>
                    <a:pt x="0" y="200278"/>
                  </a:lnTo>
                </a:path>
                <a:path w="2529840" h="426719">
                  <a:moveTo>
                    <a:pt x="2529585" y="0"/>
                  </a:moveTo>
                  <a:lnTo>
                    <a:pt x="2529585" y="199770"/>
                  </a:lnTo>
                </a:path>
                <a:path w="2529840" h="426719">
                  <a:moveTo>
                    <a:pt x="1197864" y="226821"/>
                  </a:moveTo>
                  <a:lnTo>
                    <a:pt x="1197864" y="426593"/>
                  </a:lnTo>
                </a:path>
              </a:pathLst>
            </a:custGeom>
            <a:ln w="9144">
              <a:solidFill>
                <a:srgbClr val="4D5A67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469635" y="3006851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0" y="200914"/>
                  </a:lnTo>
                </a:path>
              </a:pathLst>
            </a:custGeom>
            <a:ln w="9144">
              <a:solidFill>
                <a:srgbClr val="8E9CAA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869947" y="2985515"/>
              <a:ext cx="3602354" cy="0"/>
            </a:xfrm>
            <a:custGeom>
              <a:avLst/>
              <a:gdLst/>
              <a:ahLst/>
              <a:cxnLst/>
              <a:rect l="l" t="t" r="r" b="b"/>
              <a:pathLst>
                <a:path w="3602354" h="0">
                  <a:moveTo>
                    <a:pt x="0" y="0"/>
                  </a:moveTo>
                  <a:lnTo>
                    <a:pt x="3602354" y="0"/>
                  </a:lnTo>
                </a:path>
              </a:pathLst>
            </a:custGeom>
            <a:ln w="27432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5751" y="2932175"/>
              <a:ext cx="103631" cy="106680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20567" y="2926079"/>
              <a:ext cx="103631" cy="103631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55591" y="2932175"/>
              <a:ext cx="103632" cy="103631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16296" y="2929127"/>
              <a:ext cx="103632" cy="106680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64679" y="2947415"/>
              <a:ext cx="316992" cy="316992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73111" y="2971800"/>
              <a:ext cx="438911" cy="310895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03463" y="2919983"/>
              <a:ext cx="874776" cy="155448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73567" y="3112007"/>
              <a:ext cx="752855" cy="316992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21624" y="2444495"/>
              <a:ext cx="441959" cy="326136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738871" y="2441447"/>
              <a:ext cx="313944" cy="292607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92439" y="2429255"/>
              <a:ext cx="353568" cy="326136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54239" y="2465831"/>
              <a:ext cx="490727" cy="256031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946391" y="2465831"/>
              <a:ext cx="341375" cy="268224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94953" y="2773679"/>
              <a:ext cx="309260" cy="396239"/>
            </a:xfrm>
            <a:prstGeom prst="rect">
              <a:avLst/>
            </a:prstGeom>
          </p:spPr>
        </p:pic>
      </p:grpSp>
      <p:sp>
        <p:nvSpPr>
          <p:cNvPr id="36" name="object 36" descr=""/>
          <p:cNvSpPr/>
          <p:nvPr/>
        </p:nvSpPr>
        <p:spPr>
          <a:xfrm>
            <a:off x="0" y="3797808"/>
            <a:ext cx="9144000" cy="1347470"/>
          </a:xfrm>
          <a:custGeom>
            <a:avLst/>
            <a:gdLst/>
            <a:ahLst/>
            <a:cxnLst/>
            <a:rect l="l" t="t" r="r" b="b"/>
            <a:pathLst>
              <a:path w="9144000" h="1347470">
                <a:moveTo>
                  <a:pt x="9128379" y="0"/>
                </a:moveTo>
                <a:lnTo>
                  <a:pt x="15502" y="0"/>
                </a:lnTo>
                <a:lnTo>
                  <a:pt x="0" y="1489"/>
                </a:lnTo>
                <a:lnTo>
                  <a:pt x="0" y="1347089"/>
                </a:lnTo>
                <a:lnTo>
                  <a:pt x="9144000" y="1347089"/>
                </a:lnTo>
                <a:lnTo>
                  <a:pt x="9144000" y="1489"/>
                </a:lnTo>
                <a:lnTo>
                  <a:pt x="912837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1670430" y="3655517"/>
            <a:ext cx="5721985" cy="779145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35075">
              <a:lnSpc>
                <a:spcPts val="994"/>
              </a:lnSpc>
              <a:spcBef>
                <a:spcPts val="115"/>
              </a:spcBef>
            </a:pPr>
            <a:r>
              <a:rPr dirty="0" sz="900" spc="-10">
                <a:latin typeface="Microsoft Sans Serif"/>
                <a:cs typeface="Microsoft Sans Serif"/>
              </a:rPr>
              <a:t>данных</a:t>
            </a:r>
            <a:endParaRPr sz="900">
              <a:latin typeface="Microsoft Sans Serif"/>
              <a:cs typeface="Microsoft Sans Serif"/>
            </a:endParaRPr>
          </a:p>
          <a:p>
            <a:pPr algn="ctr">
              <a:lnSpc>
                <a:spcPts val="1595"/>
              </a:lnSpc>
            </a:pPr>
            <a:r>
              <a:rPr dirty="0" sz="1400" spc="-10" b="1">
                <a:latin typeface="Arial"/>
                <a:cs typeface="Arial"/>
              </a:rPr>
              <a:t>КАЗАХСТАН</a:t>
            </a:r>
            <a:r>
              <a:rPr dirty="0" sz="1400" spc="3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УЖЕ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ПРИСОЕДИНИЛСЯ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К</a:t>
            </a:r>
            <a:r>
              <a:rPr dirty="0" sz="1400" spc="-7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РЕГИОНАЛЬНЫМ</a:t>
            </a:r>
            <a:r>
              <a:rPr dirty="0" sz="1400" spc="-20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ХАБАМ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</a:pPr>
            <a:r>
              <a:rPr dirty="0" sz="1400" spc="-25" b="1">
                <a:latin typeface="Arial"/>
                <a:cs typeface="Arial"/>
              </a:rPr>
              <a:t>ООН</a:t>
            </a:r>
            <a:endParaRPr sz="1400">
              <a:latin typeface="Arial"/>
              <a:cs typeface="Arial"/>
            </a:endParaRPr>
          </a:p>
          <a:p>
            <a:pPr marL="78740">
              <a:lnSpc>
                <a:spcPct val="100000"/>
              </a:lnSpc>
              <a:spcBef>
                <a:spcPts val="440"/>
              </a:spcBef>
            </a:pPr>
            <a:r>
              <a:rPr dirty="0" sz="1000">
                <a:latin typeface="Microsoft Sans Serif"/>
                <a:cs typeface="Microsoft Sans Serif"/>
              </a:rPr>
              <a:t>22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марта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2024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г.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630172" y="4407509"/>
            <a:ext cx="1205865" cy="63436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700" marR="5080">
              <a:lnSpc>
                <a:spcPct val="99400"/>
              </a:lnSpc>
              <a:spcBef>
                <a:spcPts val="114"/>
              </a:spcBef>
            </a:pPr>
            <a:r>
              <a:rPr dirty="0" sz="1000">
                <a:latin typeface="Microsoft Sans Serif"/>
                <a:cs typeface="Microsoft Sans Serif"/>
              </a:rPr>
              <a:t>Вебинар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«От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МПД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к </a:t>
            </a:r>
            <a:r>
              <a:rPr dirty="0" sz="1000" spc="-10">
                <a:latin typeface="Microsoft Sans Serif"/>
                <a:cs typeface="Microsoft Sans Serif"/>
              </a:rPr>
              <a:t>официальной статистике: </a:t>
            </a:r>
            <a:r>
              <a:rPr dirty="0" sz="1000" spc="-20">
                <a:latin typeface="Microsoft Sans Serif"/>
                <a:cs typeface="Microsoft Sans Serif"/>
              </a:rPr>
              <a:t>путь </a:t>
            </a:r>
            <a:r>
              <a:rPr dirty="0" sz="1000" spc="-10">
                <a:latin typeface="Microsoft Sans Serif"/>
                <a:cs typeface="Microsoft Sans Serif"/>
              </a:rPr>
              <a:t>развития»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301752" y="4206239"/>
            <a:ext cx="2627630" cy="939165"/>
          </a:xfrm>
          <a:custGeom>
            <a:avLst/>
            <a:gdLst/>
            <a:ahLst/>
            <a:cxnLst/>
            <a:rect l="l" t="t" r="r" b="b"/>
            <a:pathLst>
              <a:path w="2627630" h="939164">
                <a:moveTo>
                  <a:pt x="0" y="938744"/>
                </a:moveTo>
                <a:lnTo>
                  <a:pt x="0" y="180301"/>
                </a:lnTo>
                <a:lnTo>
                  <a:pt x="6426" y="132372"/>
                </a:lnTo>
                <a:lnTo>
                  <a:pt x="24561" y="89293"/>
                </a:lnTo>
                <a:lnTo>
                  <a:pt x="52704" y="52806"/>
                </a:lnTo>
                <a:lnTo>
                  <a:pt x="89128" y="24612"/>
                </a:lnTo>
                <a:lnTo>
                  <a:pt x="132105" y="6438"/>
                </a:lnTo>
                <a:lnTo>
                  <a:pt x="179946" y="0"/>
                </a:lnTo>
                <a:lnTo>
                  <a:pt x="2447163" y="0"/>
                </a:lnTo>
                <a:lnTo>
                  <a:pt x="2495042" y="6438"/>
                </a:lnTo>
                <a:lnTo>
                  <a:pt x="2537968" y="24612"/>
                </a:lnTo>
                <a:lnTo>
                  <a:pt x="2574417" y="52806"/>
                </a:lnTo>
                <a:lnTo>
                  <a:pt x="2602484" y="89293"/>
                </a:lnTo>
                <a:lnTo>
                  <a:pt x="2620645" y="132372"/>
                </a:lnTo>
                <a:lnTo>
                  <a:pt x="2627122" y="180301"/>
                </a:lnTo>
                <a:lnTo>
                  <a:pt x="2627122" y="938744"/>
                </a:lnTo>
              </a:path>
            </a:pathLst>
          </a:custGeom>
          <a:ln w="1828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4424553" y="4335576"/>
            <a:ext cx="1554480" cy="786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dirty="0" sz="1000">
                <a:latin typeface="Microsoft Sans Serif"/>
                <a:cs typeface="Microsoft Sans Serif"/>
              </a:rPr>
              <a:t>2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июля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 spc="270">
                <a:latin typeface="Microsoft Sans Serif"/>
                <a:cs typeface="Microsoft Sans Serif"/>
              </a:rPr>
              <a:t>–</a:t>
            </a:r>
            <a:r>
              <a:rPr dirty="0" sz="1000" spc="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2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августа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2024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г.</a:t>
            </a:r>
            <a:endParaRPr sz="1000">
              <a:latin typeface="Microsoft Sans Serif"/>
              <a:cs typeface="Microsoft Sans Serif"/>
            </a:endParaRPr>
          </a:p>
          <a:p>
            <a:pPr algn="ctr" marL="131445" marR="120014" indent="1905">
              <a:lnSpc>
                <a:spcPct val="99400"/>
              </a:lnSpc>
              <a:spcBef>
                <a:spcPts val="10"/>
              </a:spcBef>
            </a:pPr>
            <a:r>
              <a:rPr dirty="0" sz="1000" spc="-10">
                <a:latin typeface="Microsoft Sans Serif"/>
                <a:cs typeface="Microsoft Sans Serif"/>
              </a:rPr>
              <a:t>Воркшоп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«Обработка </a:t>
            </a:r>
            <a:r>
              <a:rPr dirty="0" sz="1000" spc="-20">
                <a:latin typeface="Microsoft Sans Serif"/>
                <a:cs typeface="Microsoft Sans Serif"/>
              </a:rPr>
              <a:t>МПД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и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аналитика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для </a:t>
            </a:r>
            <a:r>
              <a:rPr dirty="0" sz="1000" spc="-10">
                <a:latin typeface="Microsoft Sans Serif"/>
                <a:cs typeface="Microsoft Sans Serif"/>
              </a:rPr>
              <a:t>официальной статистики»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3310128" y="4239767"/>
            <a:ext cx="2627630" cy="904875"/>
          </a:xfrm>
          <a:custGeom>
            <a:avLst/>
            <a:gdLst/>
            <a:ahLst/>
            <a:cxnLst/>
            <a:rect l="l" t="t" r="r" b="b"/>
            <a:pathLst>
              <a:path w="2627629" h="904875">
                <a:moveTo>
                  <a:pt x="0" y="904809"/>
                </a:moveTo>
                <a:lnTo>
                  <a:pt x="0" y="180454"/>
                </a:lnTo>
                <a:lnTo>
                  <a:pt x="6476" y="132486"/>
                </a:lnTo>
                <a:lnTo>
                  <a:pt x="24637" y="89382"/>
                </a:lnTo>
                <a:lnTo>
                  <a:pt x="52705" y="52857"/>
                </a:lnTo>
                <a:lnTo>
                  <a:pt x="89154" y="24637"/>
                </a:lnTo>
                <a:lnTo>
                  <a:pt x="132080" y="6451"/>
                </a:lnTo>
                <a:lnTo>
                  <a:pt x="179959" y="0"/>
                </a:lnTo>
                <a:lnTo>
                  <a:pt x="2447163" y="0"/>
                </a:lnTo>
                <a:lnTo>
                  <a:pt x="2495042" y="6451"/>
                </a:lnTo>
                <a:lnTo>
                  <a:pt x="2537968" y="24637"/>
                </a:lnTo>
                <a:lnTo>
                  <a:pt x="2574417" y="52857"/>
                </a:lnTo>
                <a:lnTo>
                  <a:pt x="2602484" y="89382"/>
                </a:lnTo>
                <a:lnTo>
                  <a:pt x="2620645" y="132486"/>
                </a:lnTo>
                <a:lnTo>
                  <a:pt x="2627122" y="180454"/>
                </a:lnTo>
                <a:lnTo>
                  <a:pt x="2627122" y="904809"/>
                </a:lnTo>
              </a:path>
            </a:pathLst>
          </a:custGeom>
          <a:ln w="18288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7459726" y="4427931"/>
            <a:ext cx="1681480" cy="63373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algn="ctr" marL="12700" marR="5080" indent="-1905">
              <a:lnSpc>
                <a:spcPct val="99300"/>
              </a:lnSpc>
              <a:spcBef>
                <a:spcPts val="114"/>
              </a:spcBef>
            </a:pPr>
            <a:r>
              <a:rPr dirty="0" sz="1000" spc="-10">
                <a:latin typeface="Microsoft Sans Serif"/>
                <a:cs typeface="Microsoft Sans Serif"/>
              </a:rPr>
              <a:t>3-</a:t>
            </a:r>
            <a:r>
              <a:rPr dirty="0" sz="1000">
                <a:latin typeface="Microsoft Sans Serif"/>
                <a:cs typeface="Microsoft Sans Serif"/>
              </a:rPr>
              <a:t>7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февраля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2025 </a:t>
            </a:r>
            <a:r>
              <a:rPr dirty="0" sz="1000" spc="-25">
                <a:latin typeface="Microsoft Sans Serif"/>
                <a:cs typeface="Microsoft Sans Serif"/>
              </a:rPr>
              <a:t>г. </a:t>
            </a:r>
            <a:r>
              <a:rPr dirty="0" sz="1000" spc="-10">
                <a:latin typeface="Microsoft Sans Serif"/>
                <a:cs typeface="Microsoft Sans Serif"/>
              </a:rPr>
              <a:t>Воркшоп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«Машинное </a:t>
            </a:r>
            <a:r>
              <a:rPr dirty="0" sz="1000">
                <a:latin typeface="Microsoft Sans Serif"/>
                <a:cs typeface="Microsoft Sans Serif"/>
              </a:rPr>
              <a:t>обучение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для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официальной статистики»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164592" y="4209288"/>
            <a:ext cx="8738870" cy="920115"/>
            <a:chOff x="164592" y="4209288"/>
            <a:chExt cx="8738870" cy="920115"/>
          </a:xfrm>
        </p:grpSpPr>
        <p:sp>
          <p:nvSpPr>
            <p:cNvPr id="44" name="object 44" descr=""/>
            <p:cNvSpPr/>
            <p:nvPr/>
          </p:nvSpPr>
          <p:spPr>
            <a:xfrm>
              <a:off x="6263639" y="4218432"/>
              <a:ext cx="2630170" cy="902335"/>
            </a:xfrm>
            <a:custGeom>
              <a:avLst/>
              <a:gdLst/>
              <a:ahLst/>
              <a:cxnLst/>
              <a:rect l="l" t="t" r="r" b="b"/>
              <a:pathLst>
                <a:path w="2630170" h="902335">
                  <a:moveTo>
                    <a:pt x="0" y="901763"/>
                  </a:moveTo>
                  <a:lnTo>
                    <a:pt x="0" y="179844"/>
                  </a:lnTo>
                  <a:lnTo>
                    <a:pt x="6476" y="132041"/>
                  </a:lnTo>
                  <a:lnTo>
                    <a:pt x="24637" y="89077"/>
                  </a:lnTo>
                  <a:lnTo>
                    <a:pt x="52705" y="52679"/>
                  </a:lnTo>
                  <a:lnTo>
                    <a:pt x="89154" y="24549"/>
                  </a:lnTo>
                  <a:lnTo>
                    <a:pt x="132207" y="6426"/>
                  </a:lnTo>
                  <a:lnTo>
                    <a:pt x="180086" y="0"/>
                  </a:lnTo>
                  <a:lnTo>
                    <a:pt x="2449957" y="0"/>
                  </a:lnTo>
                  <a:lnTo>
                    <a:pt x="2497836" y="6426"/>
                  </a:lnTo>
                  <a:lnTo>
                    <a:pt x="2540889" y="24549"/>
                  </a:lnTo>
                  <a:lnTo>
                    <a:pt x="2577338" y="52679"/>
                  </a:lnTo>
                  <a:lnTo>
                    <a:pt x="2605532" y="89077"/>
                  </a:lnTo>
                  <a:lnTo>
                    <a:pt x="2623692" y="132041"/>
                  </a:lnTo>
                  <a:lnTo>
                    <a:pt x="2630169" y="179844"/>
                  </a:lnTo>
                  <a:lnTo>
                    <a:pt x="2630169" y="901763"/>
                  </a:lnTo>
                </a:path>
              </a:pathLst>
            </a:custGeom>
            <a:ln w="1828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4592" y="4312920"/>
              <a:ext cx="1368552" cy="783335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054096" y="4315968"/>
              <a:ext cx="1368552" cy="783336"/>
            </a:xfrm>
            <a:prstGeom prst="rect">
              <a:avLst/>
            </a:prstGeom>
          </p:spPr>
        </p:pic>
        <p:pic>
          <p:nvPicPr>
            <p:cNvPr id="47" name="object 47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08192" y="4312920"/>
              <a:ext cx="1365504" cy="7711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315967" y="4678679"/>
            <a:ext cx="3181985" cy="167640"/>
          </a:xfrm>
          <a:custGeom>
            <a:avLst/>
            <a:gdLst/>
            <a:ahLst/>
            <a:cxnLst/>
            <a:rect l="l" t="t" r="r" b="b"/>
            <a:pathLst>
              <a:path w="3181984" h="167639">
                <a:moveTo>
                  <a:pt x="3181858" y="0"/>
                </a:moveTo>
                <a:lnTo>
                  <a:pt x="0" y="0"/>
                </a:lnTo>
                <a:lnTo>
                  <a:pt x="0" y="167436"/>
                </a:lnTo>
                <a:lnTo>
                  <a:pt x="3181858" y="167436"/>
                </a:lnTo>
                <a:lnTo>
                  <a:pt x="3181858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4943855" y="137109"/>
            <a:ext cx="2057400" cy="167640"/>
          </a:xfrm>
          <a:custGeom>
            <a:avLst/>
            <a:gdLst/>
            <a:ahLst/>
            <a:cxnLst/>
            <a:rect l="l" t="t" r="r" b="b"/>
            <a:pathLst>
              <a:path w="2057400" h="167640">
                <a:moveTo>
                  <a:pt x="2057400" y="0"/>
                </a:moveTo>
                <a:lnTo>
                  <a:pt x="0" y="0"/>
                </a:lnTo>
                <a:lnTo>
                  <a:pt x="0" y="167436"/>
                </a:lnTo>
                <a:lnTo>
                  <a:pt x="2057400" y="167436"/>
                </a:lnTo>
                <a:lnTo>
                  <a:pt x="205740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1664" y="399287"/>
            <a:ext cx="2057399" cy="1456943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86600" y="0"/>
            <a:ext cx="2057400" cy="1834895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52544" y="3541776"/>
            <a:ext cx="3145536" cy="106375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61888" y="1911095"/>
            <a:ext cx="3182112" cy="155448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92568" y="3547871"/>
            <a:ext cx="1551431" cy="1594104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5739384" y="1911095"/>
            <a:ext cx="186055" cy="1554480"/>
          </a:xfrm>
          <a:custGeom>
            <a:avLst/>
            <a:gdLst/>
            <a:ahLst/>
            <a:cxnLst/>
            <a:rect l="l" t="t" r="r" b="b"/>
            <a:pathLst>
              <a:path w="186054" h="1554479">
                <a:moveTo>
                  <a:pt x="185508" y="0"/>
                </a:moveTo>
                <a:lnTo>
                  <a:pt x="0" y="0"/>
                </a:lnTo>
                <a:lnTo>
                  <a:pt x="0" y="1554099"/>
                </a:lnTo>
                <a:lnTo>
                  <a:pt x="185508" y="1554099"/>
                </a:lnTo>
                <a:lnTo>
                  <a:pt x="185508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2105" y="110743"/>
            <a:ext cx="4788535" cy="2705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>
                <a:solidFill>
                  <a:srgbClr val="000000"/>
                </a:solidFill>
              </a:rPr>
              <a:t>«Для</a:t>
            </a:r>
            <a:r>
              <a:rPr dirty="0" sz="1600" spc="-105">
                <a:solidFill>
                  <a:srgbClr val="000000"/>
                </a:solidFill>
              </a:rPr>
              <a:t> </a:t>
            </a:r>
            <a:r>
              <a:rPr dirty="0" sz="1600">
                <a:solidFill>
                  <a:srgbClr val="000000"/>
                </a:solidFill>
              </a:rPr>
              <a:t>поддержки</a:t>
            </a:r>
            <a:r>
              <a:rPr dirty="0" sz="1600" spc="-95">
                <a:solidFill>
                  <a:srgbClr val="000000"/>
                </a:solidFill>
              </a:rPr>
              <a:t> </a:t>
            </a:r>
            <a:r>
              <a:rPr dirty="0" sz="1600">
                <a:solidFill>
                  <a:srgbClr val="000000"/>
                </a:solidFill>
              </a:rPr>
              <a:t>формирующейся</a:t>
            </a:r>
            <a:r>
              <a:rPr dirty="0" sz="1600" spc="-25">
                <a:solidFill>
                  <a:srgbClr val="000000"/>
                </a:solidFill>
              </a:rPr>
              <a:t> </a:t>
            </a:r>
            <a:r>
              <a:rPr dirty="0" sz="1600" spc="-10">
                <a:solidFill>
                  <a:srgbClr val="000000"/>
                </a:solidFill>
              </a:rPr>
              <a:t>экосистемы</a:t>
            </a:r>
            <a:endParaRPr sz="1600"/>
          </a:p>
        </p:txBody>
      </p:sp>
      <p:sp>
        <p:nvSpPr>
          <p:cNvPr id="12" name="object 12" descr=""/>
          <p:cNvSpPr txBox="1"/>
          <p:nvPr/>
        </p:nvSpPr>
        <p:spPr>
          <a:xfrm>
            <a:off x="32105" y="354584"/>
            <a:ext cx="5456555" cy="3175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492125">
              <a:lnSpc>
                <a:spcPct val="100000"/>
              </a:lnSpc>
              <a:spcBef>
                <a:spcPts val="105"/>
              </a:spcBef>
            </a:pPr>
            <a:r>
              <a:rPr dirty="0" sz="1600" b="1">
                <a:latin typeface="Arial"/>
                <a:cs typeface="Arial"/>
              </a:rPr>
              <a:t>данных</a:t>
            </a:r>
            <a:r>
              <a:rPr dirty="0" sz="1600" spc="-95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национальные</a:t>
            </a:r>
            <a:r>
              <a:rPr dirty="0" sz="1600" spc="-9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статистические</a:t>
            </a:r>
            <a:r>
              <a:rPr dirty="0" sz="1600" spc="-1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органы</a:t>
            </a:r>
            <a:r>
              <a:rPr dirty="0" sz="1600" spc="-90" b="1">
                <a:latin typeface="Arial"/>
                <a:cs typeface="Arial"/>
              </a:rPr>
              <a:t> </a:t>
            </a:r>
            <a:r>
              <a:rPr dirty="0" sz="1600" spc="-50" b="1">
                <a:latin typeface="Arial"/>
                <a:cs typeface="Arial"/>
              </a:rPr>
              <a:t>в </a:t>
            </a:r>
            <a:r>
              <a:rPr dirty="0" sz="1600" b="1">
                <a:latin typeface="Arial"/>
                <a:cs typeface="Arial"/>
              </a:rPr>
              <a:t>особенности</a:t>
            </a:r>
            <a:r>
              <a:rPr dirty="0" sz="1600" spc="-60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должны</a:t>
            </a:r>
            <a:r>
              <a:rPr dirty="0" sz="1600" spc="-110" b="1"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4F81BC"/>
                </a:solidFill>
                <a:latin typeface="Arial"/>
                <a:cs typeface="Arial"/>
              </a:rPr>
              <a:t>укреплять</a:t>
            </a:r>
            <a:r>
              <a:rPr dirty="0" sz="1600" spc="-1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4F81BC"/>
                </a:solidFill>
                <a:latin typeface="Arial"/>
                <a:cs typeface="Arial"/>
              </a:rPr>
              <a:t>свои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b="1">
                <a:solidFill>
                  <a:srgbClr val="4F81BC"/>
                </a:solidFill>
                <a:latin typeface="Arial"/>
                <a:cs typeface="Arial"/>
              </a:rPr>
              <a:t>операционные</a:t>
            </a:r>
            <a:r>
              <a:rPr dirty="0" sz="1600" spc="-6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4F81BC"/>
                </a:solidFill>
                <a:latin typeface="Arial"/>
                <a:cs typeface="Arial"/>
              </a:rPr>
              <a:t>процессы</a:t>
            </a:r>
            <a:r>
              <a:rPr dirty="0" sz="1600" spc="-60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4F81BC"/>
                </a:solidFill>
                <a:latin typeface="Arial"/>
                <a:cs typeface="Arial"/>
              </a:rPr>
              <a:t>и</a:t>
            </a:r>
            <a:r>
              <a:rPr dirty="0" sz="1600" spc="-35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F81BC"/>
                </a:solidFill>
                <a:latin typeface="Arial"/>
                <a:cs typeface="Arial"/>
              </a:rPr>
              <a:t>развивать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solidFill>
                  <a:srgbClr val="4F81BC"/>
                </a:solidFill>
                <a:latin typeface="Arial"/>
                <a:cs typeface="Arial"/>
              </a:rPr>
              <a:t>цифровые</a:t>
            </a:r>
            <a:r>
              <a:rPr dirty="0" sz="1600" spc="-60" b="1">
                <a:solidFill>
                  <a:srgbClr val="4F81BC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F81BC"/>
                </a:solidFill>
                <a:latin typeface="Arial"/>
                <a:cs typeface="Arial"/>
              </a:rPr>
              <a:t>возможности.»</a:t>
            </a:r>
            <a:endParaRPr sz="1600">
              <a:latin typeface="Arial"/>
              <a:cs typeface="Arial"/>
            </a:endParaRPr>
          </a:p>
          <a:p>
            <a:pPr marL="264795" marR="276860">
              <a:lnSpc>
                <a:spcPct val="100000"/>
              </a:lnSpc>
              <a:spcBef>
                <a:spcPts val="1180"/>
              </a:spcBef>
            </a:pP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—</a:t>
            </a:r>
            <a:r>
              <a:rPr dirty="0" sz="1200" spc="-3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OECD</a:t>
            </a:r>
            <a:r>
              <a:rPr dirty="0" sz="1200" spc="-40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/</a:t>
            </a:r>
            <a:r>
              <a:rPr dirty="0" sz="1200" spc="-30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PARIS21,</a:t>
            </a:r>
            <a:r>
              <a:rPr dirty="0" sz="1200" spc="-4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Цифровая</a:t>
            </a:r>
            <a:r>
              <a:rPr dirty="0" sz="1200" spc="-3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трансформация</a:t>
            </a:r>
            <a:r>
              <a:rPr dirty="0" sz="1200" spc="-1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spc="-10" i="1">
                <a:solidFill>
                  <a:srgbClr val="24392E"/>
                </a:solidFill>
                <a:latin typeface="Verdana"/>
                <a:cs typeface="Verdana"/>
              </a:rPr>
              <a:t>национальных </a:t>
            </a:r>
            <a:r>
              <a:rPr dirty="0" sz="1200" i="1">
                <a:solidFill>
                  <a:srgbClr val="24392E"/>
                </a:solidFill>
                <a:latin typeface="Verdana"/>
                <a:cs typeface="Verdana"/>
              </a:rPr>
              <a:t>статистических</a:t>
            </a:r>
            <a:r>
              <a:rPr dirty="0" sz="1200" spc="-80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200" spc="-10" i="1">
                <a:solidFill>
                  <a:srgbClr val="24392E"/>
                </a:solidFill>
                <a:latin typeface="Verdana"/>
                <a:cs typeface="Verdana"/>
              </a:rPr>
              <a:t>органов</a:t>
            </a:r>
            <a:endParaRPr sz="1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200">
              <a:latin typeface="Verdana"/>
              <a:cs typeface="Verdana"/>
            </a:endParaRPr>
          </a:p>
          <a:p>
            <a:pPr algn="r" marL="916940" marR="5080" indent="1609725">
              <a:lnSpc>
                <a:spcPct val="100000"/>
              </a:lnSpc>
            </a:pPr>
            <a:r>
              <a:rPr dirty="0" sz="1600" b="1" i="1">
                <a:solidFill>
                  <a:srgbClr val="4F81BC"/>
                </a:solidFill>
                <a:latin typeface="Verdana"/>
                <a:cs typeface="Verdana"/>
              </a:rPr>
              <a:t>«Сотрудничество</a:t>
            </a:r>
            <a:r>
              <a:rPr dirty="0" sz="1600" spc="-85" b="1" i="1">
                <a:solidFill>
                  <a:srgbClr val="4F81BC"/>
                </a:solidFill>
                <a:latin typeface="Verdana"/>
                <a:cs typeface="Verdana"/>
              </a:rPr>
              <a:t> </a:t>
            </a:r>
            <a:r>
              <a:rPr dirty="0" sz="1600" spc="-10" b="1" i="1">
                <a:solidFill>
                  <a:srgbClr val="4F81BC"/>
                </a:solidFill>
                <a:latin typeface="Verdana"/>
                <a:cs typeface="Verdana"/>
              </a:rPr>
              <a:t>между </a:t>
            </a:r>
            <a:r>
              <a:rPr dirty="0" sz="1600" b="1" i="1">
                <a:solidFill>
                  <a:srgbClr val="4F81BC"/>
                </a:solidFill>
                <a:latin typeface="Verdana"/>
                <a:cs typeface="Verdana"/>
              </a:rPr>
              <a:t>национальными</a:t>
            </a:r>
            <a:r>
              <a:rPr dirty="0" sz="1600" spc="-125" b="1" i="1">
                <a:solidFill>
                  <a:srgbClr val="4F81BC"/>
                </a:solidFill>
                <a:latin typeface="Verdana"/>
                <a:cs typeface="Verdana"/>
              </a:rPr>
              <a:t> </a:t>
            </a:r>
            <a:r>
              <a:rPr dirty="0" sz="1600" spc="-10" b="1" i="1">
                <a:solidFill>
                  <a:srgbClr val="4F81BC"/>
                </a:solidFill>
                <a:latin typeface="Verdana"/>
                <a:cs typeface="Verdana"/>
              </a:rPr>
              <a:t>статистическими </a:t>
            </a:r>
            <a:r>
              <a:rPr dirty="0" sz="1600" b="1" i="1">
                <a:solidFill>
                  <a:srgbClr val="4F81BC"/>
                </a:solidFill>
                <a:latin typeface="Verdana"/>
                <a:cs typeface="Verdana"/>
              </a:rPr>
              <a:t>органами</a:t>
            </a:r>
            <a:r>
              <a:rPr dirty="0" sz="1600" spc="-85" b="1" i="1">
                <a:solidFill>
                  <a:srgbClr val="4F81BC"/>
                </a:solidFill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крайне</a:t>
            </a:r>
            <a:r>
              <a:rPr dirty="0" sz="1600" spc="-20" b="1" i="1"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важно</a:t>
            </a:r>
            <a:r>
              <a:rPr dirty="0" sz="1600" spc="-15" b="1" i="1"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для</a:t>
            </a:r>
            <a:r>
              <a:rPr dirty="0" sz="1600" spc="-25" b="1" i="1">
                <a:latin typeface="Verdana"/>
                <a:cs typeface="Verdana"/>
              </a:rPr>
              <a:t> </a:t>
            </a:r>
            <a:r>
              <a:rPr dirty="0" sz="1600" spc="-10" b="1" i="1">
                <a:latin typeface="Verdana"/>
                <a:cs typeface="Verdana"/>
              </a:rPr>
              <a:t>создания </a:t>
            </a:r>
            <a:r>
              <a:rPr dirty="0" sz="1600" b="1" i="1">
                <a:latin typeface="Verdana"/>
                <a:cs typeface="Verdana"/>
              </a:rPr>
              <a:t>более</a:t>
            </a:r>
            <a:r>
              <a:rPr dirty="0" sz="1600" spc="-65" b="1" i="1"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сильной</a:t>
            </a:r>
            <a:r>
              <a:rPr dirty="0" sz="1600" spc="-40" b="1" i="1"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и</a:t>
            </a:r>
            <a:r>
              <a:rPr dirty="0" sz="1600" spc="5" b="1" i="1">
                <a:latin typeface="Verdana"/>
                <a:cs typeface="Verdana"/>
              </a:rPr>
              <a:t> </a:t>
            </a:r>
            <a:r>
              <a:rPr dirty="0" sz="1600" spc="-10" b="1" i="1">
                <a:latin typeface="Verdana"/>
                <a:cs typeface="Verdana"/>
              </a:rPr>
              <a:t>устойчивой</a:t>
            </a:r>
            <a:endParaRPr sz="1600">
              <a:latin typeface="Verdana"/>
              <a:cs typeface="Verdana"/>
            </a:endParaRPr>
          </a:p>
          <a:p>
            <a:pPr algn="r" marR="6350">
              <a:lnSpc>
                <a:spcPct val="100000"/>
              </a:lnSpc>
              <a:spcBef>
                <a:spcPts val="5"/>
              </a:spcBef>
            </a:pPr>
            <a:r>
              <a:rPr dirty="0" sz="1600" b="1" i="1">
                <a:latin typeface="Verdana"/>
                <a:cs typeface="Verdana"/>
              </a:rPr>
              <a:t>глобальной</a:t>
            </a:r>
            <a:r>
              <a:rPr dirty="0" sz="1600" spc="-85" b="1" i="1">
                <a:latin typeface="Verdana"/>
                <a:cs typeface="Verdana"/>
              </a:rPr>
              <a:t> </a:t>
            </a:r>
            <a:r>
              <a:rPr dirty="0" sz="1600" b="1" i="1">
                <a:latin typeface="Verdana"/>
                <a:cs typeface="Verdana"/>
              </a:rPr>
              <a:t>экосистемы</a:t>
            </a:r>
            <a:r>
              <a:rPr dirty="0" sz="1600" spc="-85" b="1" i="1">
                <a:latin typeface="Verdana"/>
                <a:cs typeface="Verdana"/>
              </a:rPr>
              <a:t> </a:t>
            </a:r>
            <a:r>
              <a:rPr dirty="0" sz="1600" spc="-10" b="1" i="1">
                <a:latin typeface="Verdana"/>
                <a:cs typeface="Verdana"/>
              </a:rPr>
              <a:t>данных.»</a:t>
            </a:r>
            <a:endParaRPr sz="1600">
              <a:latin typeface="Verdana"/>
              <a:cs typeface="Verdana"/>
            </a:endParaRPr>
          </a:p>
          <a:p>
            <a:pPr algn="r" marR="5715">
              <a:lnSpc>
                <a:spcPct val="100000"/>
              </a:lnSpc>
            </a:pPr>
            <a:r>
              <a:rPr dirty="0" sz="1600" i="1">
                <a:solidFill>
                  <a:srgbClr val="24392E"/>
                </a:solidFill>
                <a:latin typeface="Verdana"/>
                <a:cs typeface="Verdana"/>
              </a:rPr>
              <a:t>—</a:t>
            </a:r>
            <a:r>
              <a:rPr dirty="0" sz="1600" spc="-2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600" i="1">
                <a:solidFill>
                  <a:srgbClr val="24392E"/>
                </a:solidFill>
                <a:latin typeface="Verdana"/>
                <a:cs typeface="Verdana"/>
              </a:rPr>
              <a:t>Всемирный</a:t>
            </a:r>
            <a:r>
              <a:rPr dirty="0" sz="1600" spc="-7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600" i="1">
                <a:solidFill>
                  <a:srgbClr val="24392E"/>
                </a:solidFill>
                <a:latin typeface="Verdana"/>
                <a:cs typeface="Verdana"/>
              </a:rPr>
              <a:t>форум</a:t>
            </a:r>
            <a:r>
              <a:rPr dirty="0" sz="1600" spc="-40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600" i="1">
                <a:solidFill>
                  <a:srgbClr val="24392E"/>
                </a:solidFill>
                <a:latin typeface="Verdana"/>
                <a:cs typeface="Verdana"/>
              </a:rPr>
              <a:t>данных</a:t>
            </a:r>
            <a:r>
              <a:rPr dirty="0" sz="1600" spc="-45" i="1">
                <a:solidFill>
                  <a:srgbClr val="24392E"/>
                </a:solidFill>
                <a:latin typeface="Verdana"/>
                <a:cs typeface="Verdana"/>
              </a:rPr>
              <a:t> </a:t>
            </a:r>
            <a:r>
              <a:rPr dirty="0" sz="1600" spc="-25" i="1">
                <a:solidFill>
                  <a:srgbClr val="24392E"/>
                </a:solidFill>
                <a:latin typeface="Verdana"/>
                <a:cs typeface="Verdana"/>
              </a:rPr>
              <a:t>ООН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88163" y="4862880"/>
            <a:ext cx="17780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172034"/>
                </a:solidFill>
                <a:latin typeface="Microsoft Sans Serif"/>
                <a:cs typeface="Microsoft Sans Serif"/>
              </a:rPr>
              <a:t>13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81101" y="4814112"/>
            <a:ext cx="188595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65">
                <a:solidFill>
                  <a:srgbClr val="FFFFFF"/>
                </a:solidFill>
                <a:latin typeface="Trebuchet MS"/>
                <a:cs typeface="Trebuchet MS"/>
              </a:rPr>
              <a:t>Padar</a:t>
            </a:r>
            <a:r>
              <a:rPr dirty="0" sz="11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50">
                <a:solidFill>
                  <a:srgbClr val="FFFFFF"/>
                </a:solidFill>
                <a:latin typeface="Trebuchet MS"/>
                <a:cs typeface="Trebuchet MS"/>
              </a:rPr>
              <a:t>Island,</a:t>
            </a:r>
            <a:r>
              <a:rPr dirty="0" sz="1100" spc="-18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40">
                <a:solidFill>
                  <a:srgbClr val="FFFFFF"/>
                </a:solidFill>
                <a:latin typeface="Trebuchet MS"/>
                <a:cs typeface="Trebuchet MS"/>
              </a:rPr>
              <a:t>East</a:t>
            </a:r>
            <a:r>
              <a:rPr dirty="0" sz="1100" spc="-1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Nusa</a:t>
            </a:r>
            <a:r>
              <a:rPr dirty="0" sz="11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Trebuchet MS"/>
                <a:cs typeface="Trebuchet MS"/>
              </a:rPr>
              <a:t>Tenggara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1101" y="-59186"/>
            <a:ext cx="4745990" cy="10547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7145" marR="5080" indent="-5080">
              <a:lnSpc>
                <a:spcPct val="105500"/>
              </a:lnSpc>
              <a:spcBef>
                <a:spcPts val="100"/>
              </a:spcBef>
            </a:pPr>
            <a:r>
              <a:rPr dirty="0" sz="3200">
                <a:solidFill>
                  <a:srgbClr val="24392E"/>
                </a:solidFill>
                <a:latin typeface="Trebuchet MS"/>
                <a:cs typeface="Trebuchet MS"/>
              </a:rPr>
              <a:t>Ра</a:t>
            </a:r>
            <a:r>
              <a:rPr dirty="0" sz="3200">
                <a:solidFill>
                  <a:srgbClr val="24392E"/>
                </a:solidFill>
                <a:latin typeface="Calibri"/>
                <a:cs typeface="Calibri"/>
              </a:rPr>
              <a:t>қ</a:t>
            </a:r>
            <a:r>
              <a:rPr dirty="0" sz="3200">
                <a:solidFill>
                  <a:srgbClr val="24392E"/>
                </a:solidFill>
                <a:latin typeface="Trebuchet MS"/>
                <a:cs typeface="Trebuchet MS"/>
              </a:rPr>
              <a:t>мет</a:t>
            </a:r>
            <a:r>
              <a:rPr dirty="0" sz="3200" spc="-135">
                <a:solidFill>
                  <a:srgbClr val="24392E"/>
                </a:solidFill>
                <a:latin typeface="Trebuchet MS"/>
                <a:cs typeface="Trebuchet MS"/>
              </a:rPr>
              <a:t> </a:t>
            </a:r>
            <a:r>
              <a:rPr dirty="0" sz="3200" spc="-10">
                <a:solidFill>
                  <a:srgbClr val="24392E"/>
                </a:solidFill>
                <a:latin typeface="Trebuchet MS"/>
                <a:cs typeface="Trebuchet MS"/>
              </a:rPr>
              <a:t>назарлары</a:t>
            </a:r>
            <a:r>
              <a:rPr dirty="0" sz="3200" spc="-10">
                <a:solidFill>
                  <a:srgbClr val="24392E"/>
                </a:solidFill>
                <a:latin typeface="Calibri"/>
                <a:cs typeface="Calibri"/>
              </a:rPr>
              <a:t>ң</a:t>
            </a:r>
            <a:r>
              <a:rPr dirty="0" sz="3200" spc="-10">
                <a:solidFill>
                  <a:srgbClr val="24392E"/>
                </a:solidFill>
                <a:latin typeface="Trebuchet MS"/>
                <a:cs typeface="Trebuchet MS"/>
              </a:rPr>
              <a:t>ыз</a:t>
            </a:r>
            <a:r>
              <a:rPr dirty="0" sz="3200" spc="-10">
                <a:solidFill>
                  <a:srgbClr val="24392E"/>
                </a:solidFill>
                <a:latin typeface="Calibri"/>
                <a:cs typeface="Calibri"/>
              </a:rPr>
              <a:t>ғ</a:t>
            </a:r>
            <a:r>
              <a:rPr dirty="0" sz="3200" spc="-10">
                <a:solidFill>
                  <a:srgbClr val="24392E"/>
                </a:solidFill>
                <a:latin typeface="Trebuchet MS"/>
                <a:cs typeface="Trebuchet MS"/>
              </a:rPr>
              <a:t>а Спасибо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916422"/>
            <a:ext cx="9144000" cy="228600"/>
          </a:xfrm>
          <a:custGeom>
            <a:avLst/>
            <a:gdLst/>
            <a:ahLst/>
            <a:cxnLst/>
            <a:rect l="l" t="t" r="r" b="b"/>
            <a:pathLst>
              <a:path w="9144000" h="228600">
                <a:moveTo>
                  <a:pt x="9144000" y="0"/>
                </a:moveTo>
                <a:lnTo>
                  <a:pt x="0" y="0"/>
                </a:lnTo>
                <a:lnTo>
                  <a:pt x="0" y="228091"/>
                </a:lnTo>
                <a:lnTo>
                  <a:pt x="9144000" y="228091"/>
                </a:lnTo>
                <a:lnTo>
                  <a:pt x="9144000" y="0"/>
                </a:lnTo>
                <a:close/>
              </a:path>
            </a:pathLst>
          </a:custGeom>
          <a:solidFill>
            <a:srgbClr val="0D2A4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-38"/>
            <a:ext cx="9144000" cy="4324985"/>
            <a:chOff x="0" y="-38"/>
            <a:chExt cx="9144000" cy="4324985"/>
          </a:xfrm>
        </p:grpSpPr>
        <p:sp>
          <p:nvSpPr>
            <p:cNvPr id="4" name="object 4" descr=""/>
            <p:cNvSpPr/>
            <p:nvPr/>
          </p:nvSpPr>
          <p:spPr>
            <a:xfrm>
              <a:off x="0" y="-38"/>
              <a:ext cx="9144000" cy="4324985"/>
            </a:xfrm>
            <a:custGeom>
              <a:avLst/>
              <a:gdLst/>
              <a:ahLst/>
              <a:cxnLst/>
              <a:rect l="l" t="t" r="r" b="b"/>
              <a:pathLst>
                <a:path w="9144000" h="4324985">
                  <a:moveTo>
                    <a:pt x="9144000" y="0"/>
                  </a:moveTo>
                  <a:lnTo>
                    <a:pt x="0" y="0"/>
                  </a:lnTo>
                  <a:lnTo>
                    <a:pt x="0" y="4324985"/>
                  </a:lnTo>
                  <a:lnTo>
                    <a:pt x="9144000" y="4324985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D2A4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02663"/>
              <a:ext cx="4206240" cy="256641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0" y="198119"/>
              <a:ext cx="2267585" cy="1115695"/>
            </a:xfrm>
            <a:custGeom>
              <a:avLst/>
              <a:gdLst/>
              <a:ahLst/>
              <a:cxnLst/>
              <a:rect l="l" t="t" r="r" b="b"/>
              <a:pathLst>
                <a:path w="2267585" h="1115695">
                  <a:moveTo>
                    <a:pt x="1709801" y="0"/>
                  </a:moveTo>
                  <a:lnTo>
                    <a:pt x="0" y="0"/>
                  </a:lnTo>
                  <a:lnTo>
                    <a:pt x="0" y="1115440"/>
                  </a:lnTo>
                  <a:lnTo>
                    <a:pt x="1709801" y="1115440"/>
                  </a:lnTo>
                  <a:lnTo>
                    <a:pt x="1757933" y="1113408"/>
                  </a:lnTo>
                  <a:lnTo>
                    <a:pt x="1804924" y="1107313"/>
                  </a:lnTo>
                  <a:lnTo>
                    <a:pt x="1850644" y="1097533"/>
                  </a:lnTo>
                  <a:lnTo>
                    <a:pt x="1894839" y="1084071"/>
                  </a:lnTo>
                  <a:lnTo>
                    <a:pt x="1937385" y="1067053"/>
                  </a:lnTo>
                  <a:lnTo>
                    <a:pt x="1978152" y="1046733"/>
                  </a:lnTo>
                  <a:lnTo>
                    <a:pt x="2017014" y="1023365"/>
                  </a:lnTo>
                  <a:lnTo>
                    <a:pt x="2053589" y="996950"/>
                  </a:lnTo>
                  <a:lnTo>
                    <a:pt x="2088007" y="967613"/>
                  </a:lnTo>
                  <a:lnTo>
                    <a:pt x="2119884" y="935863"/>
                  </a:lnTo>
                  <a:lnTo>
                    <a:pt x="2149094" y="901445"/>
                  </a:lnTo>
                  <a:lnTo>
                    <a:pt x="2175510" y="864742"/>
                  </a:lnTo>
                  <a:lnTo>
                    <a:pt x="2198878" y="826007"/>
                  </a:lnTo>
                  <a:lnTo>
                    <a:pt x="2219198" y="785240"/>
                  </a:lnTo>
                  <a:lnTo>
                    <a:pt x="2236216" y="742695"/>
                  </a:lnTo>
                  <a:lnTo>
                    <a:pt x="2249678" y="698500"/>
                  </a:lnTo>
                  <a:lnTo>
                    <a:pt x="2259457" y="652779"/>
                  </a:lnTo>
                  <a:lnTo>
                    <a:pt x="2265553" y="605789"/>
                  </a:lnTo>
                  <a:lnTo>
                    <a:pt x="2267585" y="557656"/>
                  </a:lnTo>
                  <a:lnTo>
                    <a:pt x="2265553" y="509524"/>
                  </a:lnTo>
                  <a:lnTo>
                    <a:pt x="2259457" y="462533"/>
                  </a:lnTo>
                  <a:lnTo>
                    <a:pt x="2249678" y="416940"/>
                  </a:lnTo>
                  <a:lnTo>
                    <a:pt x="2236216" y="372744"/>
                  </a:lnTo>
                  <a:lnTo>
                    <a:pt x="2219198" y="330200"/>
                  </a:lnTo>
                  <a:lnTo>
                    <a:pt x="2198878" y="289432"/>
                  </a:lnTo>
                  <a:lnTo>
                    <a:pt x="2175510" y="250570"/>
                  </a:lnTo>
                  <a:lnTo>
                    <a:pt x="2149094" y="213994"/>
                  </a:lnTo>
                  <a:lnTo>
                    <a:pt x="2119884" y="179577"/>
                  </a:lnTo>
                  <a:lnTo>
                    <a:pt x="2088007" y="147700"/>
                  </a:lnTo>
                  <a:lnTo>
                    <a:pt x="2053589" y="118490"/>
                  </a:lnTo>
                  <a:lnTo>
                    <a:pt x="2017014" y="92075"/>
                  </a:lnTo>
                  <a:lnTo>
                    <a:pt x="1978152" y="68706"/>
                  </a:lnTo>
                  <a:lnTo>
                    <a:pt x="1937385" y="48387"/>
                  </a:lnTo>
                  <a:lnTo>
                    <a:pt x="1894839" y="31368"/>
                  </a:lnTo>
                  <a:lnTo>
                    <a:pt x="1850644" y="17906"/>
                  </a:lnTo>
                  <a:lnTo>
                    <a:pt x="1804924" y="8127"/>
                  </a:lnTo>
                  <a:lnTo>
                    <a:pt x="1757933" y="2031"/>
                  </a:lnTo>
                  <a:lnTo>
                    <a:pt x="1709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17575"/>
              <a:ext cx="1097280" cy="74676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68040" y="691895"/>
              <a:ext cx="137160" cy="134112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30295" y="691895"/>
              <a:ext cx="134111" cy="134112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9504" y="691895"/>
              <a:ext cx="134112" cy="134112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48711" y="691895"/>
              <a:ext cx="137160" cy="13411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07920" y="691895"/>
              <a:ext cx="137160" cy="134112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494532" y="760475"/>
              <a:ext cx="1478280" cy="0"/>
            </a:xfrm>
            <a:custGeom>
              <a:avLst/>
              <a:gdLst/>
              <a:ahLst/>
              <a:cxnLst/>
              <a:rect l="l" t="t" r="r" b="b"/>
              <a:pathLst>
                <a:path w="1478279" h="0">
                  <a:moveTo>
                    <a:pt x="0" y="0"/>
                  </a:moveTo>
                  <a:lnTo>
                    <a:pt x="1477771" y="0"/>
                  </a:lnTo>
                </a:path>
              </a:pathLst>
            </a:custGeom>
            <a:ln w="27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97280" y="384047"/>
              <a:ext cx="826007" cy="813815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81871" y="3541775"/>
              <a:ext cx="134111" cy="134112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41080" y="3541775"/>
              <a:ext cx="137159" cy="13411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00288" y="3541775"/>
              <a:ext cx="137159" cy="13411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62543" y="3541775"/>
              <a:ext cx="134111" cy="13411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21752" y="3541775"/>
              <a:ext cx="134111" cy="134112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6448044" y="3610355"/>
              <a:ext cx="1478280" cy="0"/>
            </a:xfrm>
            <a:custGeom>
              <a:avLst/>
              <a:gdLst/>
              <a:ahLst/>
              <a:cxnLst/>
              <a:rect l="l" t="t" r="r" b="b"/>
              <a:pathLst>
                <a:path w="1478279" h="0">
                  <a:moveTo>
                    <a:pt x="0" y="0"/>
                  </a:moveTo>
                  <a:lnTo>
                    <a:pt x="1477899" y="0"/>
                  </a:lnTo>
                </a:path>
              </a:pathLst>
            </a:custGeom>
            <a:ln w="274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4591303" y="1589024"/>
            <a:ext cx="4282440" cy="1244600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>
                <a:solidFill>
                  <a:srgbClr val="FFFF00"/>
                </a:solidFill>
              </a:rPr>
              <a:t>ПОЗДРАВЛЯЕМ</a:t>
            </a:r>
            <a:r>
              <a:rPr dirty="0" sz="2000" spc="-10">
                <a:solidFill>
                  <a:srgbClr val="FFFF00"/>
                </a:solidFill>
              </a:rPr>
              <a:t> </a:t>
            </a:r>
            <a:r>
              <a:rPr dirty="0" sz="2000">
                <a:solidFill>
                  <a:srgbClr val="FFFF00"/>
                </a:solidFill>
              </a:rPr>
              <a:t>с</a:t>
            </a:r>
            <a:r>
              <a:rPr dirty="0" sz="2000" spc="-114">
                <a:solidFill>
                  <a:srgbClr val="FFFF00"/>
                </a:solidFill>
              </a:rPr>
              <a:t> </a:t>
            </a:r>
            <a:r>
              <a:rPr dirty="0" sz="2000" spc="-10">
                <a:solidFill>
                  <a:srgbClr val="FFFF00"/>
                </a:solidFill>
              </a:rPr>
              <a:t>105-</a:t>
            </a:r>
            <a:r>
              <a:rPr dirty="0" sz="2000" spc="-50">
                <a:solidFill>
                  <a:srgbClr val="FFFF00"/>
                </a:solidFill>
              </a:rPr>
              <a:t>й</a:t>
            </a:r>
            <a:endParaRPr sz="2000"/>
          </a:p>
          <a:p>
            <a:pPr marL="12700" marR="5080">
              <a:lnSpc>
                <a:spcPct val="100000"/>
              </a:lnSpc>
            </a:pPr>
            <a:r>
              <a:rPr dirty="0" sz="2000">
                <a:solidFill>
                  <a:srgbClr val="FFFF00"/>
                </a:solidFill>
              </a:rPr>
              <a:t>годовщиной</a:t>
            </a:r>
            <a:r>
              <a:rPr dirty="0" sz="2000" spc="-95">
                <a:solidFill>
                  <a:srgbClr val="FFFF00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основания</a:t>
            </a:r>
            <a:r>
              <a:rPr dirty="0" sz="2000" spc="-10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QAZSTAT </a:t>
            </a:r>
            <a:r>
              <a:rPr dirty="0" sz="2000">
                <a:solidFill>
                  <a:srgbClr val="FFFF00"/>
                </a:solidFill>
              </a:rPr>
              <a:t>Бюро</a:t>
            </a:r>
            <a:r>
              <a:rPr dirty="0" sz="2000" spc="-95">
                <a:solidFill>
                  <a:srgbClr val="FFFF00"/>
                </a:solidFill>
              </a:rPr>
              <a:t> </a:t>
            </a:r>
            <a:r>
              <a:rPr dirty="0" sz="2000">
                <a:solidFill>
                  <a:srgbClr val="FFFF00"/>
                </a:solidFill>
              </a:rPr>
              <a:t>национальной</a:t>
            </a:r>
            <a:r>
              <a:rPr dirty="0" sz="2000" spc="-45">
                <a:solidFill>
                  <a:srgbClr val="FFFF00"/>
                </a:solidFill>
              </a:rPr>
              <a:t> </a:t>
            </a:r>
            <a:r>
              <a:rPr dirty="0" sz="2000" spc="-10">
                <a:solidFill>
                  <a:srgbClr val="FFFF00"/>
                </a:solidFill>
              </a:rPr>
              <a:t>статистики </a:t>
            </a:r>
            <a:r>
              <a:rPr dirty="0" sz="2000">
                <a:solidFill>
                  <a:srgbClr val="FFFF00"/>
                </a:solidFill>
              </a:rPr>
              <a:t>Республики</a:t>
            </a:r>
            <a:r>
              <a:rPr dirty="0" sz="2000" spc="-85">
                <a:solidFill>
                  <a:srgbClr val="FFFF00"/>
                </a:solidFill>
              </a:rPr>
              <a:t> </a:t>
            </a:r>
            <a:r>
              <a:rPr dirty="0" sz="2000">
                <a:solidFill>
                  <a:srgbClr val="FFFF00"/>
                </a:solidFill>
              </a:rPr>
              <a:t>Казахстан</a:t>
            </a:r>
            <a:r>
              <a:rPr dirty="0" sz="2000" spc="-90">
                <a:solidFill>
                  <a:srgbClr val="FFFF00"/>
                </a:solidFill>
              </a:rPr>
              <a:t> </a:t>
            </a:r>
            <a:r>
              <a:rPr dirty="0" sz="2000" spc="-25">
                <a:solidFill>
                  <a:srgbClr val="FFFFFF"/>
                </a:solidFill>
              </a:rPr>
              <a:t>по</a:t>
            </a:r>
            <a:endParaRPr sz="2000"/>
          </a:p>
        </p:txBody>
      </p:sp>
      <p:sp>
        <p:nvSpPr>
          <p:cNvPr id="22" name="object 22" descr=""/>
          <p:cNvSpPr txBox="1"/>
          <p:nvPr/>
        </p:nvSpPr>
        <p:spPr>
          <a:xfrm>
            <a:off x="4591303" y="2808554"/>
            <a:ext cx="4118610" cy="634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стратегическому</a:t>
            </a:r>
            <a:r>
              <a:rPr dirty="0" sz="2000" spc="-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планированию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20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реформам.</a:t>
            </a:r>
            <a:endParaRPr sz="200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0" y="4325111"/>
            <a:ext cx="9144000" cy="591185"/>
          </a:xfrm>
          <a:custGeom>
            <a:avLst/>
            <a:gdLst/>
            <a:ahLst/>
            <a:cxnLst/>
            <a:rect l="l" t="t" r="r" b="b"/>
            <a:pathLst>
              <a:path w="9144000" h="591185">
                <a:moveTo>
                  <a:pt x="9144000" y="0"/>
                </a:moveTo>
                <a:lnTo>
                  <a:pt x="0" y="0"/>
                </a:lnTo>
                <a:lnTo>
                  <a:pt x="0" y="590715"/>
                </a:lnTo>
                <a:lnTo>
                  <a:pt x="9144000" y="590715"/>
                </a:lnTo>
                <a:lnTo>
                  <a:pt x="914400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984605" y="4399279"/>
            <a:ext cx="436943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b="1">
                <a:latin typeface="Arial"/>
                <a:cs typeface="Arial"/>
              </a:rPr>
              <a:t>BPS</a:t>
            </a:r>
            <a:r>
              <a:rPr dirty="0" sz="1400" spc="-7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-</a:t>
            </a:r>
            <a:r>
              <a:rPr dirty="0" sz="1400" spc="-6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Статистика</a:t>
            </a:r>
            <a:r>
              <a:rPr dirty="0" sz="1400" spc="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Индонезии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тепло </a:t>
            </a:r>
            <a:r>
              <a:rPr dirty="0" sz="1400" spc="-10" b="1">
                <a:latin typeface="Arial"/>
                <a:cs typeface="Arial"/>
              </a:rPr>
              <a:t>приветствует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410200" y="4407408"/>
            <a:ext cx="2374900" cy="226060"/>
          </a:xfrm>
          <a:prstGeom prst="rect">
            <a:avLst/>
          </a:prstGeom>
          <a:solidFill>
            <a:srgbClr val="4D6CAC"/>
          </a:solidFill>
        </p:spPr>
        <p:txBody>
          <a:bodyPr wrap="square" lIns="0" tIns="6985" rIns="0" bIns="0" rtlCol="0" vert="horz">
            <a:spAutoFit/>
          </a:bodyPr>
          <a:lstStyle/>
          <a:p>
            <a:pPr marL="1270">
              <a:lnSpc>
                <a:spcPct val="100000"/>
              </a:lnSpc>
              <a:spcBef>
                <a:spcPts val="55"/>
              </a:spcBef>
            </a:pP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сотрудничество</a:t>
            </a:r>
            <a:r>
              <a:rPr dirty="0" sz="1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dirty="0" sz="14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Qazstat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344927" y="4592523"/>
            <a:ext cx="483298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b="1">
                <a:latin typeface="Arial"/>
                <a:cs typeface="Arial"/>
              </a:rPr>
              <a:t>и</a:t>
            </a:r>
            <a:r>
              <a:rPr dirty="0" sz="1400" spc="-8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готово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совместно</a:t>
            </a:r>
            <a:r>
              <a:rPr dirty="0" sz="1400" spc="-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работать</a:t>
            </a:r>
            <a:r>
              <a:rPr dirty="0" sz="1400" spc="10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ради</a:t>
            </a:r>
            <a:r>
              <a:rPr dirty="0" sz="1400" spc="-6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лучшего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будущего.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41507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100"/>
              </a:spcBef>
            </a:pPr>
            <a:r>
              <a:rPr dirty="0" spc="-55">
                <a:solidFill>
                  <a:srgbClr val="4D6CAC"/>
                </a:solidFill>
              </a:rPr>
              <a:t>ВЫЗОВЫ:</a:t>
            </a:r>
            <a:r>
              <a:rPr dirty="0" spc="-220">
                <a:solidFill>
                  <a:srgbClr val="4D6CAC"/>
                </a:solidFill>
              </a:rPr>
              <a:t> </a:t>
            </a:r>
            <a:r>
              <a:rPr dirty="0"/>
              <a:t>МЕЖДУ</a:t>
            </a:r>
            <a:r>
              <a:rPr dirty="0" spc="35"/>
              <a:t> </a:t>
            </a:r>
            <a:r>
              <a:rPr dirty="0"/>
              <a:t>ТЕМ,</a:t>
            </a:r>
            <a:r>
              <a:rPr dirty="0" spc="-35"/>
              <a:t> </a:t>
            </a:r>
            <a:r>
              <a:rPr dirty="0"/>
              <a:t>ЧТО</a:t>
            </a:r>
            <a:r>
              <a:rPr dirty="0" spc="-10"/>
              <a:t> </a:t>
            </a:r>
            <a:r>
              <a:rPr dirty="0"/>
              <a:t>ЕСТЬ,</a:t>
            </a:r>
            <a:r>
              <a:rPr dirty="0" spc="-30"/>
              <a:t> </a:t>
            </a:r>
            <a:r>
              <a:rPr dirty="0"/>
              <a:t>И</a:t>
            </a:r>
            <a:r>
              <a:rPr dirty="0" spc="-35"/>
              <a:t> </a:t>
            </a:r>
            <a:r>
              <a:rPr dirty="0"/>
              <a:t>ТЕМ,</a:t>
            </a:r>
            <a:r>
              <a:rPr dirty="0" spc="-30"/>
              <a:t> </a:t>
            </a:r>
            <a:r>
              <a:rPr dirty="0"/>
              <a:t>ЧТО</a:t>
            </a:r>
            <a:r>
              <a:rPr dirty="0" spc="-15"/>
              <a:t> </a:t>
            </a:r>
            <a:r>
              <a:rPr dirty="0" spc="-10"/>
              <a:t>ДОЛЖНО</a:t>
            </a:r>
          </a:p>
          <a:p>
            <a:pPr algn="ctr" marL="6350">
              <a:lnSpc>
                <a:spcPct val="100000"/>
              </a:lnSpc>
              <a:spcBef>
                <a:spcPts val="5"/>
              </a:spcBef>
            </a:pPr>
            <a:r>
              <a:rPr dirty="0" spc="-20"/>
              <a:t>БЫТЬ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0827" y="1596075"/>
            <a:ext cx="254000" cy="237490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875"/>
              </a:lnSpc>
            </a:pPr>
            <a:r>
              <a:rPr dirty="0" sz="1600" b="1">
                <a:latin typeface="Arial"/>
                <a:cs typeface="Arial"/>
              </a:rPr>
              <a:t>ТЕКУЩЕЕ</a:t>
            </a:r>
            <a:r>
              <a:rPr dirty="0" sz="1600" spc="-80" b="1">
                <a:latin typeface="Arial"/>
                <a:cs typeface="Arial"/>
              </a:rPr>
              <a:t> </a:t>
            </a:r>
            <a:r>
              <a:rPr dirty="0" sz="1600" spc="-10" b="1">
                <a:latin typeface="Arial"/>
                <a:cs typeface="Arial"/>
              </a:rPr>
              <a:t>СОСТОЯНИЕ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7635240" y="1203959"/>
            <a:ext cx="1508760" cy="3654425"/>
          </a:xfrm>
          <a:custGeom>
            <a:avLst/>
            <a:gdLst/>
            <a:ahLst/>
            <a:cxnLst/>
            <a:rect l="l" t="t" r="r" b="b"/>
            <a:pathLst>
              <a:path w="1508759" h="3654425">
                <a:moveTo>
                  <a:pt x="1508759" y="0"/>
                </a:moveTo>
                <a:lnTo>
                  <a:pt x="0" y="0"/>
                </a:lnTo>
                <a:lnTo>
                  <a:pt x="0" y="3654044"/>
                </a:lnTo>
                <a:lnTo>
                  <a:pt x="1508759" y="3654044"/>
                </a:lnTo>
                <a:lnTo>
                  <a:pt x="1508759" y="0"/>
                </a:lnTo>
                <a:close/>
              </a:path>
            </a:pathLst>
          </a:custGeom>
          <a:solidFill>
            <a:srgbClr val="3851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62326" y="1758104"/>
            <a:ext cx="308610" cy="258699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2305"/>
              </a:lnSpc>
            </a:pPr>
            <a:r>
              <a:rPr dirty="0" sz="2000" spc="-65" b="1">
                <a:solidFill>
                  <a:srgbClr val="FFFFFF"/>
                </a:solidFill>
                <a:latin typeface="Arial"/>
                <a:cs typeface="Arial"/>
              </a:rPr>
              <a:t>DESIRED</a:t>
            </a:r>
            <a:r>
              <a:rPr dirty="0" sz="2000" spc="-10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CONDITION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7863840" y="2057399"/>
            <a:ext cx="792480" cy="2017395"/>
          </a:xfrm>
          <a:custGeom>
            <a:avLst/>
            <a:gdLst/>
            <a:ahLst/>
            <a:cxnLst/>
            <a:rect l="l" t="t" r="r" b="b"/>
            <a:pathLst>
              <a:path w="792479" h="2017395">
                <a:moveTo>
                  <a:pt x="789432" y="1786509"/>
                </a:moveTo>
                <a:lnTo>
                  <a:pt x="785749" y="1768602"/>
                </a:lnTo>
                <a:lnTo>
                  <a:pt x="775843" y="1753997"/>
                </a:lnTo>
                <a:lnTo>
                  <a:pt x="761238" y="1744091"/>
                </a:lnTo>
                <a:lnTo>
                  <a:pt x="743204" y="1740408"/>
                </a:lnTo>
                <a:lnTo>
                  <a:pt x="48641" y="1740408"/>
                </a:lnTo>
                <a:lnTo>
                  <a:pt x="30734" y="1744091"/>
                </a:lnTo>
                <a:lnTo>
                  <a:pt x="16002" y="1753870"/>
                </a:lnTo>
                <a:lnTo>
                  <a:pt x="6096" y="1768602"/>
                </a:lnTo>
                <a:lnTo>
                  <a:pt x="2540" y="1786509"/>
                </a:lnTo>
                <a:lnTo>
                  <a:pt x="2540" y="1971128"/>
                </a:lnTo>
                <a:lnTo>
                  <a:pt x="6096" y="1989086"/>
                </a:lnTo>
                <a:lnTo>
                  <a:pt x="16002" y="2003767"/>
                </a:lnTo>
                <a:lnTo>
                  <a:pt x="30734" y="2013648"/>
                </a:lnTo>
                <a:lnTo>
                  <a:pt x="48641" y="2017268"/>
                </a:lnTo>
                <a:lnTo>
                  <a:pt x="743204" y="2017268"/>
                </a:lnTo>
                <a:lnTo>
                  <a:pt x="761238" y="2013648"/>
                </a:lnTo>
                <a:lnTo>
                  <a:pt x="775843" y="2003767"/>
                </a:lnTo>
                <a:lnTo>
                  <a:pt x="785749" y="1989086"/>
                </a:lnTo>
                <a:lnTo>
                  <a:pt x="789432" y="1971128"/>
                </a:lnTo>
                <a:lnTo>
                  <a:pt x="789432" y="1786509"/>
                </a:lnTo>
                <a:close/>
              </a:path>
              <a:path w="792479" h="2017395">
                <a:moveTo>
                  <a:pt x="789432" y="626237"/>
                </a:moveTo>
                <a:lnTo>
                  <a:pt x="785749" y="608330"/>
                </a:lnTo>
                <a:lnTo>
                  <a:pt x="775843" y="593598"/>
                </a:lnTo>
                <a:lnTo>
                  <a:pt x="761238" y="583819"/>
                </a:lnTo>
                <a:lnTo>
                  <a:pt x="743204" y="580136"/>
                </a:lnTo>
                <a:lnTo>
                  <a:pt x="48641" y="580136"/>
                </a:lnTo>
                <a:lnTo>
                  <a:pt x="30734" y="583819"/>
                </a:lnTo>
                <a:lnTo>
                  <a:pt x="16002" y="593598"/>
                </a:lnTo>
                <a:lnTo>
                  <a:pt x="6096" y="608330"/>
                </a:lnTo>
                <a:lnTo>
                  <a:pt x="2540" y="626237"/>
                </a:lnTo>
                <a:lnTo>
                  <a:pt x="2540" y="810768"/>
                </a:lnTo>
                <a:lnTo>
                  <a:pt x="6096" y="828802"/>
                </a:lnTo>
                <a:lnTo>
                  <a:pt x="16002" y="843407"/>
                </a:lnTo>
                <a:lnTo>
                  <a:pt x="30734" y="853313"/>
                </a:lnTo>
                <a:lnTo>
                  <a:pt x="48641" y="856996"/>
                </a:lnTo>
                <a:lnTo>
                  <a:pt x="743204" y="856996"/>
                </a:lnTo>
                <a:lnTo>
                  <a:pt x="761238" y="853313"/>
                </a:lnTo>
                <a:lnTo>
                  <a:pt x="775843" y="843407"/>
                </a:lnTo>
                <a:lnTo>
                  <a:pt x="785749" y="828802"/>
                </a:lnTo>
                <a:lnTo>
                  <a:pt x="789432" y="810768"/>
                </a:lnTo>
                <a:lnTo>
                  <a:pt x="789432" y="626237"/>
                </a:lnTo>
                <a:close/>
              </a:path>
              <a:path w="792479" h="2017395">
                <a:moveTo>
                  <a:pt x="789432" y="46101"/>
                </a:moveTo>
                <a:lnTo>
                  <a:pt x="785749" y="28194"/>
                </a:lnTo>
                <a:lnTo>
                  <a:pt x="775843" y="13589"/>
                </a:lnTo>
                <a:lnTo>
                  <a:pt x="761238" y="3683"/>
                </a:lnTo>
                <a:lnTo>
                  <a:pt x="743204" y="0"/>
                </a:lnTo>
                <a:lnTo>
                  <a:pt x="48641" y="0"/>
                </a:lnTo>
                <a:lnTo>
                  <a:pt x="30734" y="3683"/>
                </a:lnTo>
                <a:lnTo>
                  <a:pt x="16002" y="13462"/>
                </a:lnTo>
                <a:lnTo>
                  <a:pt x="6096" y="28194"/>
                </a:lnTo>
                <a:lnTo>
                  <a:pt x="2540" y="46101"/>
                </a:lnTo>
                <a:lnTo>
                  <a:pt x="2540" y="230632"/>
                </a:lnTo>
                <a:lnTo>
                  <a:pt x="6096" y="248666"/>
                </a:lnTo>
                <a:lnTo>
                  <a:pt x="16002" y="263271"/>
                </a:lnTo>
                <a:lnTo>
                  <a:pt x="30734" y="273177"/>
                </a:lnTo>
                <a:lnTo>
                  <a:pt x="48641" y="276860"/>
                </a:lnTo>
                <a:lnTo>
                  <a:pt x="743204" y="276860"/>
                </a:lnTo>
                <a:lnTo>
                  <a:pt x="761238" y="273177"/>
                </a:lnTo>
                <a:lnTo>
                  <a:pt x="775843" y="263271"/>
                </a:lnTo>
                <a:lnTo>
                  <a:pt x="785749" y="248666"/>
                </a:lnTo>
                <a:lnTo>
                  <a:pt x="789432" y="230632"/>
                </a:lnTo>
                <a:lnTo>
                  <a:pt x="789432" y="46101"/>
                </a:lnTo>
                <a:close/>
              </a:path>
              <a:path w="792479" h="2017395">
                <a:moveTo>
                  <a:pt x="791972" y="1206373"/>
                </a:moveTo>
                <a:lnTo>
                  <a:pt x="788289" y="1188466"/>
                </a:lnTo>
                <a:lnTo>
                  <a:pt x="778383" y="1173734"/>
                </a:lnTo>
                <a:lnTo>
                  <a:pt x="763778" y="1163955"/>
                </a:lnTo>
                <a:lnTo>
                  <a:pt x="745744" y="1160272"/>
                </a:lnTo>
                <a:lnTo>
                  <a:pt x="46101" y="1160272"/>
                </a:lnTo>
                <a:lnTo>
                  <a:pt x="28067" y="1163955"/>
                </a:lnTo>
                <a:lnTo>
                  <a:pt x="13462" y="1173734"/>
                </a:lnTo>
                <a:lnTo>
                  <a:pt x="3556" y="1188466"/>
                </a:lnTo>
                <a:lnTo>
                  <a:pt x="0" y="1206373"/>
                </a:lnTo>
                <a:lnTo>
                  <a:pt x="0" y="1390904"/>
                </a:lnTo>
                <a:lnTo>
                  <a:pt x="3556" y="1408938"/>
                </a:lnTo>
                <a:lnTo>
                  <a:pt x="13462" y="1423543"/>
                </a:lnTo>
                <a:lnTo>
                  <a:pt x="28067" y="1433449"/>
                </a:lnTo>
                <a:lnTo>
                  <a:pt x="46101" y="1437132"/>
                </a:lnTo>
                <a:lnTo>
                  <a:pt x="745744" y="1437132"/>
                </a:lnTo>
                <a:lnTo>
                  <a:pt x="763778" y="1433449"/>
                </a:lnTo>
                <a:lnTo>
                  <a:pt x="778383" y="1423543"/>
                </a:lnTo>
                <a:lnTo>
                  <a:pt x="788289" y="1408938"/>
                </a:lnTo>
                <a:lnTo>
                  <a:pt x="791972" y="1390904"/>
                </a:lnTo>
                <a:lnTo>
                  <a:pt x="791972" y="120637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7635240" y="1203959"/>
            <a:ext cx="1508760" cy="36544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20"/>
              </a:spcBef>
            </a:pPr>
            <a:endParaRPr sz="1100">
              <a:latin typeface="Times New Roman"/>
              <a:cs typeface="Times New Roman"/>
            </a:endParaRPr>
          </a:p>
          <a:p>
            <a:pPr algn="ctr" marL="264795" marR="506730" indent="1270">
              <a:lnSpc>
                <a:spcPct val="340800"/>
              </a:lnSpc>
            </a:pPr>
            <a:r>
              <a:rPr dirty="0" sz="1100" spc="-10" b="1">
                <a:solidFill>
                  <a:srgbClr val="172034"/>
                </a:solidFill>
                <a:latin typeface="Arial"/>
                <a:cs typeface="Arial"/>
              </a:rPr>
              <a:t>ЛУЧШЕ БЫСТРЕЕ ДЕШЕВЛЕ </a:t>
            </a:r>
            <a:r>
              <a:rPr dirty="0" sz="1200" spc="-10" b="1">
                <a:solidFill>
                  <a:srgbClr val="172034"/>
                </a:solidFill>
                <a:latin typeface="Arial"/>
                <a:cs typeface="Arial"/>
              </a:rPr>
              <a:t>ПОЛЕГЧЕ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0320">
              <a:lnSpc>
                <a:spcPct val="100000"/>
              </a:lnSpc>
              <a:spcBef>
                <a:spcPts val="100"/>
              </a:spcBef>
            </a:pPr>
            <a:r>
              <a:rPr dirty="0"/>
              <a:t>КАЧЕСТВО</a:t>
            </a:r>
            <a:r>
              <a:rPr dirty="0" spc="-45"/>
              <a:t> </a:t>
            </a:r>
            <a:r>
              <a:rPr dirty="0" spc="-10"/>
              <a:t>ДАННЫХ,</a:t>
            </a:r>
          </a:p>
          <a:p>
            <a:pPr marL="20320" marR="227965">
              <a:lnSpc>
                <a:spcPct val="100000"/>
              </a:lnSpc>
              <a:spcBef>
                <a:spcPts val="5"/>
              </a:spcBef>
            </a:pPr>
            <a:r>
              <a:rPr dirty="0" b="0">
                <a:latin typeface="Microsoft Sans Serif"/>
                <a:cs typeface="Microsoft Sans Serif"/>
              </a:rPr>
              <a:t>Официальная</a:t>
            </a:r>
            <a:r>
              <a:rPr dirty="0" spc="-5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статистика высококачественная,</a:t>
            </a:r>
            <a:r>
              <a:rPr dirty="0" spc="-4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но</a:t>
            </a:r>
            <a:r>
              <a:rPr dirty="0" spc="1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ограничена</a:t>
            </a:r>
            <a:r>
              <a:rPr dirty="0" spc="-15" b="0">
                <a:latin typeface="Microsoft Sans Serif"/>
                <a:cs typeface="Microsoft Sans Serif"/>
              </a:rPr>
              <a:t> </a:t>
            </a:r>
            <a:r>
              <a:rPr dirty="0" spc="-25" b="0">
                <a:latin typeface="Microsoft Sans Serif"/>
                <a:cs typeface="Microsoft Sans Serif"/>
              </a:rPr>
              <a:t>по </a:t>
            </a:r>
            <a:r>
              <a:rPr dirty="0" b="0">
                <a:latin typeface="Microsoft Sans Serif"/>
                <a:cs typeface="Microsoft Sans Serif"/>
              </a:rPr>
              <a:t>охвату,</a:t>
            </a:r>
            <a:r>
              <a:rPr dirty="0" spc="10" b="0">
                <a:latin typeface="Microsoft Sans Serif"/>
                <a:cs typeface="Microsoft Sans Serif"/>
              </a:rPr>
              <a:t> </a:t>
            </a:r>
            <a:r>
              <a:rPr dirty="0" spc="-20" b="0">
                <a:latin typeface="Microsoft Sans Serif"/>
                <a:cs typeface="Microsoft Sans Serif"/>
              </a:rPr>
              <a:t>оценкам</a:t>
            </a:r>
            <a:r>
              <a:rPr dirty="0" spc="-50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и</a:t>
            </a:r>
            <a:r>
              <a:rPr dirty="0" spc="1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частоте.</a:t>
            </a: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dirty="0"/>
              <a:t>НАГРУЗКА</a:t>
            </a:r>
            <a:r>
              <a:rPr dirty="0" spc="-5"/>
              <a:t> </a:t>
            </a:r>
            <a:r>
              <a:rPr dirty="0"/>
              <a:t>НА</a:t>
            </a:r>
            <a:r>
              <a:rPr dirty="0" spc="-50"/>
              <a:t> </a:t>
            </a:r>
            <a:r>
              <a:rPr dirty="0" spc="-10"/>
              <a:t>РЕСПОНДЕНТОВ,</a:t>
            </a:r>
          </a:p>
          <a:p>
            <a:pPr marL="12700" marR="514350">
              <a:lnSpc>
                <a:spcPct val="100000"/>
              </a:lnSpc>
            </a:pPr>
            <a:r>
              <a:rPr dirty="0" b="0">
                <a:latin typeface="Microsoft Sans Serif"/>
                <a:cs typeface="Microsoft Sans Serif"/>
              </a:rPr>
              <a:t>Респонденты</a:t>
            </a:r>
            <a:r>
              <a:rPr dirty="0" spc="-10" b="0">
                <a:latin typeface="Microsoft Sans Serif"/>
                <a:cs typeface="Microsoft Sans Serif"/>
              </a:rPr>
              <a:t> сталкиваются</a:t>
            </a:r>
            <a:r>
              <a:rPr dirty="0" spc="-35" b="0">
                <a:latin typeface="Microsoft Sans Serif"/>
                <a:cs typeface="Microsoft Sans Serif"/>
              </a:rPr>
              <a:t> </a:t>
            </a:r>
            <a:r>
              <a:rPr dirty="0" spc="-50" b="0">
                <a:latin typeface="Microsoft Sans Serif"/>
                <a:cs typeface="Microsoft Sans Serif"/>
              </a:rPr>
              <a:t>с </a:t>
            </a:r>
            <a:r>
              <a:rPr dirty="0" spc="-10" b="0">
                <a:latin typeface="Microsoft Sans Serif"/>
                <a:cs typeface="Microsoft Sans Serif"/>
              </a:rPr>
              <a:t>пересекающимися</a:t>
            </a:r>
            <a:r>
              <a:rPr dirty="0" spc="-6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опросами </a:t>
            </a:r>
            <a:r>
              <a:rPr dirty="0" b="0">
                <a:latin typeface="Microsoft Sans Serif"/>
                <a:cs typeface="Microsoft Sans Serif"/>
              </a:rPr>
              <a:t>(внутренними</a:t>
            </a:r>
            <a:r>
              <a:rPr dirty="0" spc="-6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и</a:t>
            </a:r>
            <a:r>
              <a:rPr dirty="0" spc="-2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внешними),</a:t>
            </a:r>
            <a:r>
              <a:rPr dirty="0" spc="-4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низкой осведомлённостью,</a:t>
            </a:r>
            <a:r>
              <a:rPr dirty="0" spc="8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жёсткими вопросами</a:t>
            </a:r>
            <a:r>
              <a:rPr dirty="0" b="0">
                <a:latin typeface="Microsoft Sans Serif"/>
                <a:cs typeface="Microsoft Sans Serif"/>
              </a:rPr>
              <a:t> и</a:t>
            </a:r>
            <a:r>
              <a:rPr dirty="0" spc="2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неудобным</a:t>
            </a:r>
            <a:r>
              <a:rPr dirty="0" spc="-3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временем проведения.</a:t>
            </a:r>
          </a:p>
          <a:p>
            <a:pPr>
              <a:lnSpc>
                <a:spcPct val="100000"/>
              </a:lnSpc>
              <a:spcBef>
                <a:spcPts val="355"/>
              </a:spcBef>
            </a:pPr>
          </a:p>
          <a:p>
            <a:pPr marL="12700">
              <a:lnSpc>
                <a:spcPct val="100000"/>
              </a:lnSpc>
            </a:pPr>
            <a:r>
              <a:rPr dirty="0"/>
              <a:t>ВНУТРЕННЯЯ</a:t>
            </a:r>
            <a:r>
              <a:rPr dirty="0" spc="-45"/>
              <a:t> </a:t>
            </a:r>
            <a:r>
              <a:rPr dirty="0" spc="-10"/>
              <a:t>НАГРУЗКА,</a:t>
            </a:r>
          </a:p>
          <a:p>
            <a:pPr marL="12700" marR="5080">
              <a:lnSpc>
                <a:spcPct val="100000"/>
              </a:lnSpc>
            </a:pPr>
            <a:r>
              <a:rPr dirty="0" spc="-10" b="0">
                <a:latin typeface="Microsoft Sans Serif"/>
                <a:cs typeface="Microsoft Sans Serif"/>
              </a:rPr>
              <a:t>Слишком</a:t>
            </a:r>
            <a:r>
              <a:rPr dirty="0" spc="-6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много</a:t>
            </a:r>
            <a:r>
              <a:rPr dirty="0" spc="-5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опросов,</a:t>
            </a:r>
            <a:r>
              <a:rPr dirty="0" spc="-8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использование нескольких</a:t>
            </a:r>
            <a:r>
              <a:rPr dirty="0" spc="-2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приложений,</a:t>
            </a:r>
            <a:r>
              <a:rPr dirty="0" spc="-2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пересекающиеся графики</a:t>
            </a:r>
            <a:r>
              <a:rPr dirty="0" spc="5" b="0">
                <a:latin typeface="Microsoft Sans Serif"/>
                <a:cs typeface="Microsoft Sans Serif"/>
              </a:rPr>
              <a:t> </a:t>
            </a:r>
            <a:r>
              <a:rPr dirty="0" b="0">
                <a:latin typeface="Microsoft Sans Serif"/>
                <a:cs typeface="Microsoft Sans Serif"/>
              </a:rPr>
              <a:t>и</a:t>
            </a:r>
            <a:r>
              <a:rPr dirty="0" spc="5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ограниченные</a:t>
            </a:r>
            <a:r>
              <a:rPr dirty="0" spc="-60" b="0">
                <a:latin typeface="Microsoft Sans Serif"/>
                <a:cs typeface="Microsoft Sans Serif"/>
              </a:rPr>
              <a:t> </a:t>
            </a:r>
            <a:r>
              <a:rPr dirty="0" spc="-10" b="0">
                <a:latin typeface="Microsoft Sans Serif"/>
                <a:cs typeface="Microsoft Sans Serif"/>
              </a:rPr>
              <a:t>ресурсы.</a:t>
            </a:r>
          </a:p>
        </p:txBody>
      </p:sp>
      <p:grpSp>
        <p:nvGrpSpPr>
          <p:cNvPr id="9" name="object 9" descr=""/>
          <p:cNvGrpSpPr/>
          <p:nvPr/>
        </p:nvGrpSpPr>
        <p:grpSpPr>
          <a:xfrm>
            <a:off x="504444" y="1594103"/>
            <a:ext cx="3915410" cy="2880360"/>
            <a:chOff x="504444" y="1594103"/>
            <a:chExt cx="3915410" cy="2880360"/>
          </a:xfrm>
        </p:grpSpPr>
        <p:sp>
          <p:nvSpPr>
            <p:cNvPr id="10" name="object 10" descr=""/>
            <p:cNvSpPr/>
            <p:nvPr/>
          </p:nvSpPr>
          <p:spPr>
            <a:xfrm>
              <a:off x="504444" y="2351531"/>
              <a:ext cx="3672840" cy="1328420"/>
            </a:xfrm>
            <a:custGeom>
              <a:avLst/>
              <a:gdLst/>
              <a:ahLst/>
              <a:cxnLst/>
              <a:rect l="l" t="t" r="r" b="b"/>
              <a:pathLst>
                <a:path w="3672840" h="1328420">
                  <a:moveTo>
                    <a:pt x="0" y="0"/>
                  </a:moveTo>
                  <a:lnTo>
                    <a:pt x="3672585" y="0"/>
                  </a:lnTo>
                </a:path>
                <a:path w="3672840" h="1328420">
                  <a:moveTo>
                    <a:pt x="0" y="1328420"/>
                  </a:moveTo>
                  <a:lnTo>
                    <a:pt x="3672585" y="1328420"/>
                  </a:lnTo>
                </a:path>
              </a:pathLst>
            </a:custGeom>
            <a:ln w="9144">
              <a:solidFill>
                <a:srgbClr val="161F3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989832" y="1594103"/>
              <a:ext cx="429895" cy="429895"/>
            </a:xfrm>
            <a:custGeom>
              <a:avLst/>
              <a:gdLst/>
              <a:ahLst/>
              <a:cxnLst/>
              <a:rect l="l" t="t" r="r" b="b"/>
              <a:pathLst>
                <a:path w="429895" h="429894">
                  <a:moveTo>
                    <a:pt x="401700" y="0"/>
                  </a:moveTo>
                  <a:lnTo>
                    <a:pt x="27939" y="0"/>
                  </a:lnTo>
                  <a:lnTo>
                    <a:pt x="17017" y="2159"/>
                  </a:lnTo>
                  <a:lnTo>
                    <a:pt x="8254" y="8255"/>
                  </a:lnTo>
                  <a:lnTo>
                    <a:pt x="2158" y="17018"/>
                  </a:lnTo>
                  <a:lnTo>
                    <a:pt x="0" y="27940"/>
                  </a:lnTo>
                  <a:lnTo>
                    <a:pt x="0" y="401701"/>
                  </a:lnTo>
                  <a:lnTo>
                    <a:pt x="2158" y="412623"/>
                  </a:lnTo>
                  <a:lnTo>
                    <a:pt x="8254" y="421513"/>
                  </a:lnTo>
                  <a:lnTo>
                    <a:pt x="17017" y="427609"/>
                  </a:lnTo>
                  <a:lnTo>
                    <a:pt x="27939" y="429768"/>
                  </a:lnTo>
                  <a:lnTo>
                    <a:pt x="401700" y="429768"/>
                  </a:lnTo>
                  <a:lnTo>
                    <a:pt x="412622" y="427609"/>
                  </a:lnTo>
                  <a:lnTo>
                    <a:pt x="421513" y="421513"/>
                  </a:lnTo>
                  <a:lnTo>
                    <a:pt x="427608" y="412623"/>
                  </a:lnTo>
                  <a:lnTo>
                    <a:pt x="429767" y="401701"/>
                  </a:lnTo>
                  <a:lnTo>
                    <a:pt x="429767" y="27940"/>
                  </a:lnTo>
                  <a:lnTo>
                    <a:pt x="427608" y="17018"/>
                  </a:lnTo>
                  <a:lnTo>
                    <a:pt x="421513" y="8255"/>
                  </a:lnTo>
                  <a:lnTo>
                    <a:pt x="412622" y="2159"/>
                  </a:lnTo>
                  <a:lnTo>
                    <a:pt x="401700" y="0"/>
                  </a:lnTo>
                  <a:close/>
                </a:path>
              </a:pathLst>
            </a:custGeom>
            <a:solidFill>
              <a:srgbClr val="ECB4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075176" y="1682495"/>
              <a:ext cx="256540" cy="255904"/>
            </a:xfrm>
            <a:custGeom>
              <a:avLst/>
              <a:gdLst/>
              <a:ahLst/>
              <a:cxnLst/>
              <a:rect l="l" t="t" r="r" b="b"/>
              <a:pathLst>
                <a:path w="256539" h="255905">
                  <a:moveTo>
                    <a:pt x="128015" y="0"/>
                  </a:moveTo>
                  <a:lnTo>
                    <a:pt x="120650" y="1397"/>
                  </a:lnTo>
                  <a:lnTo>
                    <a:pt x="114046" y="5714"/>
                  </a:lnTo>
                  <a:lnTo>
                    <a:pt x="109854" y="12191"/>
                  </a:lnTo>
                  <a:lnTo>
                    <a:pt x="108331" y="19557"/>
                  </a:lnTo>
                  <a:lnTo>
                    <a:pt x="109854" y="26924"/>
                  </a:lnTo>
                  <a:lnTo>
                    <a:pt x="114046" y="33527"/>
                  </a:lnTo>
                  <a:lnTo>
                    <a:pt x="188975" y="108203"/>
                  </a:lnTo>
                  <a:lnTo>
                    <a:pt x="19685" y="108203"/>
                  </a:lnTo>
                  <a:lnTo>
                    <a:pt x="11937" y="109727"/>
                  </a:lnTo>
                  <a:lnTo>
                    <a:pt x="5714" y="114045"/>
                  </a:lnTo>
                  <a:lnTo>
                    <a:pt x="1524" y="120268"/>
                  </a:lnTo>
                  <a:lnTo>
                    <a:pt x="0" y="127888"/>
                  </a:lnTo>
                  <a:lnTo>
                    <a:pt x="1524" y="135508"/>
                  </a:lnTo>
                  <a:lnTo>
                    <a:pt x="5714" y="141731"/>
                  </a:lnTo>
                  <a:lnTo>
                    <a:pt x="11937" y="145923"/>
                  </a:lnTo>
                  <a:lnTo>
                    <a:pt x="19685" y="147447"/>
                  </a:lnTo>
                  <a:lnTo>
                    <a:pt x="188975" y="147447"/>
                  </a:lnTo>
                  <a:lnTo>
                    <a:pt x="114046" y="222250"/>
                  </a:lnTo>
                  <a:lnTo>
                    <a:pt x="109727" y="228726"/>
                  </a:lnTo>
                  <a:lnTo>
                    <a:pt x="108331" y="236092"/>
                  </a:lnTo>
                  <a:lnTo>
                    <a:pt x="109727" y="243458"/>
                  </a:lnTo>
                  <a:lnTo>
                    <a:pt x="114046" y="249935"/>
                  </a:lnTo>
                  <a:lnTo>
                    <a:pt x="120523" y="254253"/>
                  </a:lnTo>
                  <a:lnTo>
                    <a:pt x="128015" y="255777"/>
                  </a:lnTo>
                  <a:lnTo>
                    <a:pt x="135382" y="254253"/>
                  </a:lnTo>
                  <a:lnTo>
                    <a:pt x="141859" y="249935"/>
                  </a:lnTo>
                  <a:lnTo>
                    <a:pt x="249809" y="142112"/>
                  </a:lnTo>
                  <a:lnTo>
                    <a:pt x="253619" y="138556"/>
                  </a:lnTo>
                  <a:lnTo>
                    <a:pt x="256032" y="133476"/>
                  </a:lnTo>
                  <a:lnTo>
                    <a:pt x="256032" y="122300"/>
                  </a:lnTo>
                  <a:lnTo>
                    <a:pt x="253619" y="117220"/>
                  </a:lnTo>
                  <a:lnTo>
                    <a:pt x="249809" y="113664"/>
                  </a:lnTo>
                  <a:lnTo>
                    <a:pt x="141859" y="5714"/>
                  </a:lnTo>
                  <a:lnTo>
                    <a:pt x="135382" y="1397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989832" y="2816351"/>
              <a:ext cx="429895" cy="429895"/>
            </a:xfrm>
            <a:custGeom>
              <a:avLst/>
              <a:gdLst/>
              <a:ahLst/>
              <a:cxnLst/>
              <a:rect l="l" t="t" r="r" b="b"/>
              <a:pathLst>
                <a:path w="429895" h="429894">
                  <a:moveTo>
                    <a:pt x="401700" y="0"/>
                  </a:moveTo>
                  <a:lnTo>
                    <a:pt x="27939" y="0"/>
                  </a:lnTo>
                  <a:lnTo>
                    <a:pt x="17017" y="2159"/>
                  </a:lnTo>
                  <a:lnTo>
                    <a:pt x="8254" y="8255"/>
                  </a:lnTo>
                  <a:lnTo>
                    <a:pt x="2158" y="17145"/>
                  </a:lnTo>
                  <a:lnTo>
                    <a:pt x="0" y="28067"/>
                  </a:lnTo>
                  <a:lnTo>
                    <a:pt x="0" y="401828"/>
                  </a:lnTo>
                  <a:lnTo>
                    <a:pt x="2158" y="412750"/>
                  </a:lnTo>
                  <a:lnTo>
                    <a:pt x="8254" y="421513"/>
                  </a:lnTo>
                  <a:lnTo>
                    <a:pt x="17017" y="427609"/>
                  </a:lnTo>
                  <a:lnTo>
                    <a:pt x="27939" y="429768"/>
                  </a:lnTo>
                  <a:lnTo>
                    <a:pt x="401700" y="429768"/>
                  </a:lnTo>
                  <a:lnTo>
                    <a:pt x="412622" y="427609"/>
                  </a:lnTo>
                  <a:lnTo>
                    <a:pt x="421513" y="421513"/>
                  </a:lnTo>
                  <a:lnTo>
                    <a:pt x="427608" y="412750"/>
                  </a:lnTo>
                  <a:lnTo>
                    <a:pt x="429767" y="401828"/>
                  </a:lnTo>
                  <a:lnTo>
                    <a:pt x="429767" y="28067"/>
                  </a:lnTo>
                  <a:lnTo>
                    <a:pt x="427608" y="17145"/>
                  </a:lnTo>
                  <a:lnTo>
                    <a:pt x="421513" y="8255"/>
                  </a:lnTo>
                  <a:lnTo>
                    <a:pt x="412622" y="2159"/>
                  </a:lnTo>
                  <a:lnTo>
                    <a:pt x="401700" y="0"/>
                  </a:lnTo>
                  <a:close/>
                </a:path>
              </a:pathLst>
            </a:custGeom>
            <a:solidFill>
              <a:srgbClr val="ECB4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075176" y="2904743"/>
              <a:ext cx="256540" cy="252729"/>
            </a:xfrm>
            <a:custGeom>
              <a:avLst/>
              <a:gdLst/>
              <a:ahLst/>
              <a:cxnLst/>
              <a:rect l="l" t="t" r="r" b="b"/>
              <a:pathLst>
                <a:path w="256539" h="252730">
                  <a:moveTo>
                    <a:pt x="128015" y="0"/>
                  </a:moveTo>
                  <a:lnTo>
                    <a:pt x="120650" y="1397"/>
                  </a:lnTo>
                  <a:lnTo>
                    <a:pt x="114046" y="5715"/>
                  </a:lnTo>
                  <a:lnTo>
                    <a:pt x="109854" y="12065"/>
                  </a:lnTo>
                  <a:lnTo>
                    <a:pt x="108331" y="19431"/>
                  </a:lnTo>
                  <a:lnTo>
                    <a:pt x="109854" y="26669"/>
                  </a:lnTo>
                  <a:lnTo>
                    <a:pt x="114046" y="33019"/>
                  </a:lnTo>
                  <a:lnTo>
                    <a:pt x="188975" y="106934"/>
                  </a:lnTo>
                  <a:lnTo>
                    <a:pt x="19685" y="106934"/>
                  </a:lnTo>
                  <a:lnTo>
                    <a:pt x="11937" y="108457"/>
                  </a:lnTo>
                  <a:lnTo>
                    <a:pt x="5714" y="112649"/>
                  </a:lnTo>
                  <a:lnTo>
                    <a:pt x="1524" y="118744"/>
                  </a:lnTo>
                  <a:lnTo>
                    <a:pt x="0" y="126365"/>
                  </a:lnTo>
                  <a:lnTo>
                    <a:pt x="1524" y="133857"/>
                  </a:lnTo>
                  <a:lnTo>
                    <a:pt x="5714" y="140081"/>
                  </a:lnTo>
                  <a:lnTo>
                    <a:pt x="11937" y="144144"/>
                  </a:lnTo>
                  <a:lnTo>
                    <a:pt x="19685" y="145669"/>
                  </a:lnTo>
                  <a:lnTo>
                    <a:pt x="188975" y="145669"/>
                  </a:lnTo>
                  <a:lnTo>
                    <a:pt x="114046" y="219582"/>
                  </a:lnTo>
                  <a:lnTo>
                    <a:pt x="109727" y="226060"/>
                  </a:lnTo>
                  <a:lnTo>
                    <a:pt x="108331" y="233299"/>
                  </a:lnTo>
                  <a:lnTo>
                    <a:pt x="109727" y="240665"/>
                  </a:lnTo>
                  <a:lnTo>
                    <a:pt x="114046" y="247015"/>
                  </a:lnTo>
                  <a:lnTo>
                    <a:pt x="120523" y="251332"/>
                  </a:lnTo>
                  <a:lnTo>
                    <a:pt x="128015" y="252730"/>
                  </a:lnTo>
                  <a:lnTo>
                    <a:pt x="135382" y="251332"/>
                  </a:lnTo>
                  <a:lnTo>
                    <a:pt x="141859" y="247015"/>
                  </a:lnTo>
                  <a:lnTo>
                    <a:pt x="249809" y="140462"/>
                  </a:lnTo>
                  <a:lnTo>
                    <a:pt x="253619" y="136906"/>
                  </a:lnTo>
                  <a:lnTo>
                    <a:pt x="256032" y="131953"/>
                  </a:lnTo>
                  <a:lnTo>
                    <a:pt x="256032" y="120777"/>
                  </a:lnTo>
                  <a:lnTo>
                    <a:pt x="253619" y="115824"/>
                  </a:lnTo>
                  <a:lnTo>
                    <a:pt x="249809" y="112268"/>
                  </a:lnTo>
                  <a:lnTo>
                    <a:pt x="141859" y="5715"/>
                  </a:lnTo>
                  <a:lnTo>
                    <a:pt x="135382" y="1397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989832" y="4044696"/>
              <a:ext cx="429895" cy="429259"/>
            </a:xfrm>
            <a:custGeom>
              <a:avLst/>
              <a:gdLst/>
              <a:ahLst/>
              <a:cxnLst/>
              <a:rect l="l" t="t" r="r" b="b"/>
              <a:pathLst>
                <a:path w="429895" h="429260">
                  <a:moveTo>
                    <a:pt x="401700" y="0"/>
                  </a:moveTo>
                  <a:lnTo>
                    <a:pt x="27939" y="0"/>
                  </a:lnTo>
                  <a:lnTo>
                    <a:pt x="17017" y="2197"/>
                  </a:lnTo>
                  <a:lnTo>
                    <a:pt x="8254" y="8191"/>
                  </a:lnTo>
                  <a:lnTo>
                    <a:pt x="2158" y="17056"/>
                  </a:lnTo>
                  <a:lnTo>
                    <a:pt x="0" y="27901"/>
                  </a:lnTo>
                  <a:lnTo>
                    <a:pt x="0" y="401243"/>
                  </a:lnTo>
                  <a:lnTo>
                    <a:pt x="2158" y="412102"/>
                  </a:lnTo>
                  <a:lnTo>
                    <a:pt x="8254" y="420966"/>
                  </a:lnTo>
                  <a:lnTo>
                    <a:pt x="17017" y="426948"/>
                  </a:lnTo>
                  <a:lnTo>
                    <a:pt x="27939" y="429145"/>
                  </a:lnTo>
                  <a:lnTo>
                    <a:pt x="401700" y="429145"/>
                  </a:lnTo>
                  <a:lnTo>
                    <a:pt x="412622" y="426948"/>
                  </a:lnTo>
                  <a:lnTo>
                    <a:pt x="421513" y="420966"/>
                  </a:lnTo>
                  <a:lnTo>
                    <a:pt x="427608" y="412102"/>
                  </a:lnTo>
                  <a:lnTo>
                    <a:pt x="429767" y="401243"/>
                  </a:lnTo>
                  <a:lnTo>
                    <a:pt x="429767" y="27901"/>
                  </a:lnTo>
                  <a:lnTo>
                    <a:pt x="427608" y="17056"/>
                  </a:lnTo>
                  <a:lnTo>
                    <a:pt x="421513" y="8191"/>
                  </a:lnTo>
                  <a:lnTo>
                    <a:pt x="412622" y="2197"/>
                  </a:lnTo>
                  <a:lnTo>
                    <a:pt x="401700" y="0"/>
                  </a:lnTo>
                  <a:close/>
                </a:path>
              </a:pathLst>
            </a:custGeom>
            <a:solidFill>
              <a:srgbClr val="ECB42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075176" y="4133087"/>
              <a:ext cx="256540" cy="252729"/>
            </a:xfrm>
            <a:custGeom>
              <a:avLst/>
              <a:gdLst/>
              <a:ahLst/>
              <a:cxnLst/>
              <a:rect l="l" t="t" r="r" b="b"/>
              <a:pathLst>
                <a:path w="256539" h="252729">
                  <a:moveTo>
                    <a:pt x="128015" y="0"/>
                  </a:moveTo>
                  <a:lnTo>
                    <a:pt x="120650" y="1422"/>
                  </a:lnTo>
                  <a:lnTo>
                    <a:pt x="114046" y="5676"/>
                  </a:lnTo>
                  <a:lnTo>
                    <a:pt x="109854" y="12077"/>
                  </a:lnTo>
                  <a:lnTo>
                    <a:pt x="108331" y="19367"/>
                  </a:lnTo>
                  <a:lnTo>
                    <a:pt x="109854" y="26657"/>
                  </a:lnTo>
                  <a:lnTo>
                    <a:pt x="114046" y="33070"/>
                  </a:lnTo>
                  <a:lnTo>
                    <a:pt x="188975" y="106959"/>
                  </a:lnTo>
                  <a:lnTo>
                    <a:pt x="19685" y="106959"/>
                  </a:lnTo>
                  <a:lnTo>
                    <a:pt x="11937" y="108483"/>
                  </a:lnTo>
                  <a:lnTo>
                    <a:pt x="5714" y="112636"/>
                  </a:lnTo>
                  <a:lnTo>
                    <a:pt x="1524" y="118795"/>
                  </a:lnTo>
                  <a:lnTo>
                    <a:pt x="0" y="126326"/>
                  </a:lnTo>
                  <a:lnTo>
                    <a:pt x="1524" y="133870"/>
                  </a:lnTo>
                  <a:lnTo>
                    <a:pt x="5714" y="140030"/>
                  </a:lnTo>
                  <a:lnTo>
                    <a:pt x="11937" y="144183"/>
                  </a:lnTo>
                  <a:lnTo>
                    <a:pt x="19685" y="145694"/>
                  </a:lnTo>
                  <a:lnTo>
                    <a:pt x="188975" y="145694"/>
                  </a:lnTo>
                  <a:lnTo>
                    <a:pt x="114046" y="219621"/>
                  </a:lnTo>
                  <a:lnTo>
                    <a:pt x="109727" y="226021"/>
                  </a:lnTo>
                  <a:lnTo>
                    <a:pt x="108331" y="233311"/>
                  </a:lnTo>
                  <a:lnTo>
                    <a:pt x="109727" y="240601"/>
                  </a:lnTo>
                  <a:lnTo>
                    <a:pt x="114046" y="247015"/>
                  </a:lnTo>
                  <a:lnTo>
                    <a:pt x="120523" y="251269"/>
                  </a:lnTo>
                  <a:lnTo>
                    <a:pt x="128015" y="252691"/>
                  </a:lnTo>
                  <a:lnTo>
                    <a:pt x="135382" y="251269"/>
                  </a:lnTo>
                  <a:lnTo>
                    <a:pt x="141859" y="247015"/>
                  </a:lnTo>
                  <a:lnTo>
                    <a:pt x="249809" y="140449"/>
                  </a:lnTo>
                  <a:lnTo>
                    <a:pt x="253619" y="136906"/>
                  </a:lnTo>
                  <a:lnTo>
                    <a:pt x="256032" y="131902"/>
                  </a:lnTo>
                  <a:lnTo>
                    <a:pt x="256032" y="120789"/>
                  </a:lnTo>
                  <a:lnTo>
                    <a:pt x="253619" y="115785"/>
                  </a:lnTo>
                  <a:lnTo>
                    <a:pt x="249809" y="112255"/>
                  </a:lnTo>
                  <a:lnTo>
                    <a:pt x="141859" y="5676"/>
                  </a:lnTo>
                  <a:lnTo>
                    <a:pt x="135382" y="1422"/>
                  </a:lnTo>
                  <a:lnTo>
                    <a:pt x="1280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4554982" y="1444828"/>
            <a:ext cx="2678430" cy="758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УЛУЧШЕНИЕ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КАЧЕСТВА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ДАННЫХ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200">
                <a:latin typeface="Microsoft Sans Serif"/>
                <a:cs typeface="Microsoft Sans Serif"/>
              </a:rPr>
              <a:t>Расширить</a:t>
            </a:r>
            <a:r>
              <a:rPr dirty="0" sz="1200" spc="-3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охват,</a:t>
            </a:r>
            <a:r>
              <a:rPr dirty="0" sz="1200" spc="-3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повысить</a:t>
            </a:r>
            <a:r>
              <a:rPr dirty="0" sz="1200" spc="-5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точность оценок</a:t>
            </a:r>
            <a:r>
              <a:rPr dirty="0" sz="1200" spc="-5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и увеличить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частоту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latin typeface="Microsoft Sans Serif"/>
                <a:cs typeface="Microsoft Sans Serif"/>
              </a:rPr>
              <a:t>обновления.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3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539234" y="2433954"/>
            <a:ext cx="278638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СНИЖЕНИЕ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НАГРУЗКИ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НА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РЕСПОНДЕНТОВ</a:t>
            </a:r>
            <a:endParaRPr sz="1200">
              <a:latin typeface="Arial"/>
              <a:cs typeface="Arial"/>
            </a:endParaRPr>
          </a:p>
          <a:p>
            <a:pPr marL="12700" marR="277495">
              <a:lnSpc>
                <a:spcPct val="100000"/>
              </a:lnSpc>
            </a:pPr>
            <a:r>
              <a:rPr dirty="0" sz="1200">
                <a:latin typeface="Microsoft Sans Serif"/>
                <a:cs typeface="Microsoft Sans Serif"/>
              </a:rPr>
              <a:t>Улучшить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 spc="-20">
                <a:latin typeface="Microsoft Sans Serif"/>
                <a:cs typeface="Microsoft Sans Serif"/>
              </a:rPr>
              <a:t>коммуникацию,</a:t>
            </a:r>
            <a:r>
              <a:rPr dirty="0" sz="1200" spc="-3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избегать пересечений,</a:t>
            </a:r>
            <a:r>
              <a:rPr dirty="0" sz="1200" spc="2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совершенствовать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Microsoft Sans Serif"/>
                <a:cs typeface="Microsoft Sans Serif"/>
              </a:rPr>
              <a:t>методы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и</a:t>
            </a:r>
            <a:r>
              <a:rPr dirty="0" sz="1200" spc="2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интегрировать</a:t>
            </a:r>
            <a:r>
              <a:rPr dirty="0" sz="1200" spc="-6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инструменты.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587621" y="3737254"/>
            <a:ext cx="241173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СНИЖЕНИЕ</a:t>
            </a:r>
            <a:r>
              <a:rPr dirty="0" sz="1200" spc="-10" b="1">
                <a:latin typeface="Arial"/>
                <a:cs typeface="Arial"/>
              </a:rPr>
              <a:t> ВНУТРЕННЕЙ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НАГРУЗКИ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 spc="-10">
                <a:latin typeface="Microsoft Sans Serif"/>
                <a:cs typeface="Microsoft Sans Serif"/>
              </a:rPr>
              <a:t>Сократить</a:t>
            </a:r>
            <a:r>
              <a:rPr dirty="0" sz="1200" spc="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количество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опросов, </a:t>
            </a:r>
            <a:r>
              <a:rPr dirty="0" sz="1200">
                <a:latin typeface="Microsoft Sans Serif"/>
                <a:cs typeface="Microsoft Sans Serif"/>
              </a:rPr>
              <a:t>интегрировать</a:t>
            </a:r>
            <a:r>
              <a:rPr dirty="0" sz="1200" spc="-7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инструменты</a:t>
            </a:r>
            <a:r>
              <a:rPr dirty="0" sz="1200" spc="-65">
                <a:latin typeface="Microsoft Sans Serif"/>
                <a:cs typeface="Microsoft Sans Serif"/>
              </a:rPr>
              <a:t> </a:t>
            </a:r>
            <a:r>
              <a:rPr dirty="0" sz="1200" spc="-50">
                <a:latin typeface="Microsoft Sans Serif"/>
                <a:cs typeface="Microsoft Sans Serif"/>
              </a:rPr>
              <a:t>и </a:t>
            </a:r>
            <a:r>
              <a:rPr dirty="0" sz="1200" spc="-10">
                <a:latin typeface="Microsoft Sans Serif"/>
                <a:cs typeface="Microsoft Sans Serif"/>
              </a:rPr>
              <a:t>графики,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улучшить</a:t>
            </a:r>
            <a:r>
              <a:rPr dirty="0" sz="1200" spc="-10">
                <a:latin typeface="Microsoft Sans Serif"/>
                <a:cs typeface="Microsoft Sans Serif"/>
              </a:rPr>
              <a:t> картирование кадров.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352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40" h="167640">
                <a:moveTo>
                  <a:pt x="1755140" y="0"/>
                </a:moveTo>
                <a:lnTo>
                  <a:pt x="0" y="0"/>
                </a:lnTo>
                <a:lnTo>
                  <a:pt x="0" y="167436"/>
                </a:lnTo>
                <a:lnTo>
                  <a:pt x="1755140" y="167436"/>
                </a:lnTo>
                <a:lnTo>
                  <a:pt x="175514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414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/>
              <a:t>ВЫЗОВЫ</a:t>
            </a:r>
            <a:r>
              <a:rPr dirty="0" sz="1800" spc="-55"/>
              <a:t> </a:t>
            </a:r>
            <a:r>
              <a:rPr dirty="0" sz="1800"/>
              <a:t>И</a:t>
            </a:r>
            <a:r>
              <a:rPr dirty="0" sz="1800" spc="-60"/>
              <a:t> </a:t>
            </a:r>
            <a:r>
              <a:rPr dirty="0" sz="1800"/>
              <a:t>ВЕЛИКИЕ</a:t>
            </a:r>
            <a:r>
              <a:rPr dirty="0" sz="1800" spc="-65"/>
              <a:t> </a:t>
            </a:r>
            <a:r>
              <a:rPr dirty="0" sz="1800" spc="-10"/>
              <a:t>ВОЗМОЖНОСТИ</a:t>
            </a:r>
            <a:endParaRPr sz="1800"/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4F81BC"/>
                </a:solidFill>
              </a:rPr>
              <a:t>BPS</a:t>
            </a:r>
            <a:r>
              <a:rPr dirty="0" sz="1800" spc="-65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-</a:t>
            </a:r>
            <a:r>
              <a:rPr dirty="0" sz="1800" spc="-60">
                <a:solidFill>
                  <a:srgbClr val="4F81BC"/>
                </a:solidFill>
              </a:rPr>
              <a:t> </a:t>
            </a:r>
            <a:r>
              <a:rPr dirty="0" sz="1800" spc="-10">
                <a:solidFill>
                  <a:srgbClr val="4F81BC"/>
                </a:solidFill>
              </a:rPr>
              <a:t>Статистика</a:t>
            </a:r>
            <a:r>
              <a:rPr dirty="0" sz="1800" spc="30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Индонезии</a:t>
            </a:r>
            <a:r>
              <a:rPr dirty="0" sz="1800" spc="-50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НЕОБХОДИМО</a:t>
            </a:r>
            <a:r>
              <a:rPr dirty="0" sz="1800" spc="-45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ПРОЙТИ</a:t>
            </a:r>
            <a:r>
              <a:rPr dirty="0" sz="1800" spc="-35">
                <a:solidFill>
                  <a:srgbClr val="4F81BC"/>
                </a:solidFill>
              </a:rPr>
              <a:t> </a:t>
            </a:r>
            <a:r>
              <a:rPr dirty="0" sz="1800" spc="-10">
                <a:solidFill>
                  <a:srgbClr val="4F81BC"/>
                </a:solidFill>
              </a:rPr>
              <a:t>ТРАНСФОРМАЦИЮ</a:t>
            </a:r>
            <a:endParaRPr sz="1800"/>
          </a:p>
        </p:txBody>
      </p:sp>
      <p:sp>
        <p:nvSpPr>
          <p:cNvPr id="4" name="object 4" descr=""/>
          <p:cNvSpPr/>
          <p:nvPr/>
        </p:nvSpPr>
        <p:spPr>
          <a:xfrm>
            <a:off x="371856" y="1237487"/>
            <a:ext cx="2221865" cy="429895"/>
          </a:xfrm>
          <a:custGeom>
            <a:avLst/>
            <a:gdLst/>
            <a:ahLst/>
            <a:cxnLst/>
            <a:rect l="l" t="t" r="r" b="b"/>
            <a:pathLst>
              <a:path w="2221865" h="429894">
                <a:moveTo>
                  <a:pt x="2005457" y="0"/>
                </a:moveTo>
                <a:lnTo>
                  <a:pt x="216014" y="0"/>
                </a:lnTo>
                <a:lnTo>
                  <a:pt x="166484" y="5714"/>
                </a:lnTo>
                <a:lnTo>
                  <a:pt x="121018" y="21844"/>
                </a:lnTo>
                <a:lnTo>
                  <a:pt x="80911" y="47244"/>
                </a:lnTo>
                <a:lnTo>
                  <a:pt x="47459" y="80390"/>
                </a:lnTo>
                <a:lnTo>
                  <a:pt x="21958" y="120269"/>
                </a:lnTo>
                <a:lnTo>
                  <a:pt x="5702" y="165481"/>
                </a:lnTo>
                <a:lnTo>
                  <a:pt x="0" y="214757"/>
                </a:lnTo>
                <a:lnTo>
                  <a:pt x="5702" y="263906"/>
                </a:lnTo>
                <a:lnTo>
                  <a:pt x="21958" y="309118"/>
                </a:lnTo>
                <a:lnTo>
                  <a:pt x="47459" y="348996"/>
                </a:lnTo>
                <a:lnTo>
                  <a:pt x="80911" y="382143"/>
                </a:lnTo>
                <a:lnTo>
                  <a:pt x="121018" y="407543"/>
                </a:lnTo>
                <a:lnTo>
                  <a:pt x="166484" y="423672"/>
                </a:lnTo>
                <a:lnTo>
                  <a:pt x="216014" y="429387"/>
                </a:lnTo>
                <a:lnTo>
                  <a:pt x="2005457" y="429387"/>
                </a:lnTo>
                <a:lnTo>
                  <a:pt x="2054987" y="423672"/>
                </a:lnTo>
                <a:lnTo>
                  <a:pt x="2100453" y="407543"/>
                </a:lnTo>
                <a:lnTo>
                  <a:pt x="2140458" y="382143"/>
                </a:lnTo>
                <a:lnTo>
                  <a:pt x="2173986" y="348996"/>
                </a:lnTo>
                <a:lnTo>
                  <a:pt x="2199513" y="309118"/>
                </a:lnTo>
                <a:lnTo>
                  <a:pt x="2215769" y="263906"/>
                </a:lnTo>
                <a:lnTo>
                  <a:pt x="2221484" y="214757"/>
                </a:lnTo>
                <a:lnTo>
                  <a:pt x="2215769" y="165481"/>
                </a:lnTo>
                <a:lnTo>
                  <a:pt x="2199513" y="120269"/>
                </a:lnTo>
                <a:lnTo>
                  <a:pt x="2173986" y="80390"/>
                </a:lnTo>
                <a:lnTo>
                  <a:pt x="2140458" y="47244"/>
                </a:lnTo>
                <a:lnTo>
                  <a:pt x="2100453" y="21844"/>
                </a:lnTo>
                <a:lnTo>
                  <a:pt x="2054987" y="5714"/>
                </a:lnTo>
                <a:lnTo>
                  <a:pt x="2005457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460044" y="1236725"/>
            <a:ext cx="195643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79120" marR="5080" indent="-567055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BPS</a:t>
            </a:r>
            <a:r>
              <a:rPr dirty="0" sz="11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-</a:t>
            </a:r>
            <a:r>
              <a:rPr dirty="0" sz="11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Статистика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Индонезии: 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новый</a:t>
            </a:r>
            <a:r>
              <a:rPr dirty="0" sz="1100" spc="-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уровень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3307079" y="1237487"/>
            <a:ext cx="2222500" cy="429895"/>
          </a:xfrm>
          <a:custGeom>
            <a:avLst/>
            <a:gdLst/>
            <a:ahLst/>
            <a:cxnLst/>
            <a:rect l="l" t="t" r="r" b="b"/>
            <a:pathLst>
              <a:path w="2222500" h="429894">
                <a:moveTo>
                  <a:pt x="2005965" y="0"/>
                </a:moveTo>
                <a:lnTo>
                  <a:pt x="216154" y="0"/>
                </a:lnTo>
                <a:lnTo>
                  <a:pt x="166497" y="5714"/>
                </a:lnTo>
                <a:lnTo>
                  <a:pt x="121031" y="21844"/>
                </a:lnTo>
                <a:lnTo>
                  <a:pt x="80899" y="47244"/>
                </a:lnTo>
                <a:lnTo>
                  <a:pt x="47498" y="80390"/>
                </a:lnTo>
                <a:lnTo>
                  <a:pt x="21971" y="120269"/>
                </a:lnTo>
                <a:lnTo>
                  <a:pt x="5715" y="165481"/>
                </a:lnTo>
                <a:lnTo>
                  <a:pt x="0" y="214757"/>
                </a:lnTo>
                <a:lnTo>
                  <a:pt x="5715" y="263906"/>
                </a:lnTo>
                <a:lnTo>
                  <a:pt x="21971" y="309118"/>
                </a:lnTo>
                <a:lnTo>
                  <a:pt x="47498" y="348996"/>
                </a:lnTo>
                <a:lnTo>
                  <a:pt x="80899" y="382143"/>
                </a:lnTo>
                <a:lnTo>
                  <a:pt x="121031" y="407543"/>
                </a:lnTo>
                <a:lnTo>
                  <a:pt x="166497" y="423672"/>
                </a:lnTo>
                <a:lnTo>
                  <a:pt x="216154" y="429387"/>
                </a:lnTo>
                <a:lnTo>
                  <a:pt x="2005965" y="429387"/>
                </a:lnTo>
                <a:lnTo>
                  <a:pt x="2055495" y="423672"/>
                </a:lnTo>
                <a:lnTo>
                  <a:pt x="2100961" y="407543"/>
                </a:lnTo>
                <a:lnTo>
                  <a:pt x="2141093" y="382143"/>
                </a:lnTo>
                <a:lnTo>
                  <a:pt x="2174494" y="348996"/>
                </a:lnTo>
                <a:lnTo>
                  <a:pt x="2200021" y="309118"/>
                </a:lnTo>
                <a:lnTo>
                  <a:pt x="2216277" y="263906"/>
                </a:lnTo>
                <a:lnTo>
                  <a:pt x="2221992" y="214757"/>
                </a:lnTo>
                <a:lnTo>
                  <a:pt x="2216277" y="165481"/>
                </a:lnTo>
                <a:lnTo>
                  <a:pt x="2200021" y="120269"/>
                </a:lnTo>
                <a:lnTo>
                  <a:pt x="2174494" y="80390"/>
                </a:lnTo>
                <a:lnTo>
                  <a:pt x="2141093" y="47244"/>
                </a:lnTo>
                <a:lnTo>
                  <a:pt x="2100961" y="21844"/>
                </a:lnTo>
                <a:lnTo>
                  <a:pt x="2055495" y="5714"/>
                </a:lnTo>
                <a:lnTo>
                  <a:pt x="2005965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589782" y="1251965"/>
            <a:ext cx="1827530" cy="3613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32893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Трансформация 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национальной</a:t>
            </a:r>
            <a:r>
              <a:rPr dirty="0" sz="1100" spc="-4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статистики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480047" y="1228343"/>
            <a:ext cx="2106295" cy="432434"/>
          </a:xfrm>
          <a:custGeom>
            <a:avLst/>
            <a:gdLst/>
            <a:ahLst/>
            <a:cxnLst/>
            <a:rect l="l" t="t" r="r" b="b"/>
            <a:pathLst>
              <a:path w="2106295" h="432435">
                <a:moveTo>
                  <a:pt x="1889759" y="0"/>
                </a:moveTo>
                <a:lnTo>
                  <a:pt x="216026" y="0"/>
                </a:lnTo>
                <a:lnTo>
                  <a:pt x="166497" y="5714"/>
                </a:lnTo>
                <a:lnTo>
                  <a:pt x="121030" y="21970"/>
                </a:lnTo>
                <a:lnTo>
                  <a:pt x="80899" y="47497"/>
                </a:lnTo>
                <a:lnTo>
                  <a:pt x="47371" y="81025"/>
                </a:lnTo>
                <a:lnTo>
                  <a:pt x="21971" y="121157"/>
                </a:lnTo>
                <a:lnTo>
                  <a:pt x="5714" y="166624"/>
                </a:lnTo>
                <a:lnTo>
                  <a:pt x="0" y="216153"/>
                </a:lnTo>
                <a:lnTo>
                  <a:pt x="5714" y="265810"/>
                </a:lnTo>
                <a:lnTo>
                  <a:pt x="21971" y="311276"/>
                </a:lnTo>
                <a:lnTo>
                  <a:pt x="47371" y="351408"/>
                </a:lnTo>
                <a:lnTo>
                  <a:pt x="80899" y="384937"/>
                </a:lnTo>
                <a:lnTo>
                  <a:pt x="121030" y="410463"/>
                </a:lnTo>
                <a:lnTo>
                  <a:pt x="166497" y="426719"/>
                </a:lnTo>
                <a:lnTo>
                  <a:pt x="216026" y="432434"/>
                </a:lnTo>
                <a:lnTo>
                  <a:pt x="1889759" y="432434"/>
                </a:lnTo>
                <a:lnTo>
                  <a:pt x="1939290" y="426719"/>
                </a:lnTo>
                <a:lnTo>
                  <a:pt x="1984755" y="410463"/>
                </a:lnTo>
                <a:lnTo>
                  <a:pt x="2024887" y="384937"/>
                </a:lnTo>
                <a:lnTo>
                  <a:pt x="2058288" y="351408"/>
                </a:lnTo>
                <a:lnTo>
                  <a:pt x="2083816" y="311276"/>
                </a:lnTo>
                <a:lnTo>
                  <a:pt x="2100072" y="265810"/>
                </a:lnTo>
                <a:lnTo>
                  <a:pt x="2105786" y="216153"/>
                </a:lnTo>
                <a:lnTo>
                  <a:pt x="2100072" y="166624"/>
                </a:lnTo>
                <a:lnTo>
                  <a:pt x="2083816" y="121157"/>
                </a:lnTo>
                <a:lnTo>
                  <a:pt x="2058288" y="81025"/>
                </a:lnTo>
                <a:lnTo>
                  <a:pt x="2024887" y="47497"/>
                </a:lnTo>
                <a:lnTo>
                  <a:pt x="1984755" y="21970"/>
                </a:lnTo>
                <a:lnTo>
                  <a:pt x="1939290" y="5714"/>
                </a:lnTo>
                <a:lnTo>
                  <a:pt x="188975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986778" y="1251965"/>
            <a:ext cx="13322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4508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Первое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истории</a:t>
            </a:r>
            <a:endParaRPr sz="1200">
              <a:latin typeface="Microsoft Sans Serif"/>
              <a:cs typeface="Microsoft Sans Serif"/>
            </a:endParaRPr>
          </a:p>
          <a:p>
            <a:pPr algn="r" marR="5080">
              <a:lnSpc>
                <a:spcPct val="100000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достижение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03568" y="1770824"/>
            <a:ext cx="2828925" cy="3261360"/>
            <a:chOff x="103568" y="1770824"/>
            <a:chExt cx="2828925" cy="3261360"/>
          </a:xfrm>
        </p:grpSpPr>
        <p:sp>
          <p:nvSpPr>
            <p:cNvPr id="11" name="object 11" descr=""/>
            <p:cNvSpPr/>
            <p:nvPr/>
          </p:nvSpPr>
          <p:spPr>
            <a:xfrm>
              <a:off x="204215" y="1904999"/>
              <a:ext cx="2727960" cy="3127375"/>
            </a:xfrm>
            <a:custGeom>
              <a:avLst/>
              <a:gdLst/>
              <a:ahLst/>
              <a:cxnLst/>
              <a:rect l="l" t="t" r="r" b="b"/>
              <a:pathLst>
                <a:path w="2727960" h="3127375">
                  <a:moveTo>
                    <a:pt x="2602738" y="0"/>
                  </a:moveTo>
                  <a:lnTo>
                    <a:pt x="124968" y="0"/>
                  </a:lnTo>
                  <a:lnTo>
                    <a:pt x="76327" y="12954"/>
                  </a:lnTo>
                  <a:lnTo>
                    <a:pt x="36601" y="48132"/>
                  </a:lnTo>
                  <a:lnTo>
                    <a:pt x="9817" y="100330"/>
                  </a:lnTo>
                  <a:lnTo>
                    <a:pt x="0" y="164211"/>
                  </a:lnTo>
                  <a:lnTo>
                    <a:pt x="0" y="2962833"/>
                  </a:lnTo>
                  <a:lnTo>
                    <a:pt x="9817" y="3026752"/>
                  </a:lnTo>
                  <a:lnTo>
                    <a:pt x="36601" y="3078937"/>
                  </a:lnTo>
                  <a:lnTo>
                    <a:pt x="76327" y="3114128"/>
                  </a:lnTo>
                  <a:lnTo>
                    <a:pt x="124968" y="3127029"/>
                  </a:lnTo>
                  <a:lnTo>
                    <a:pt x="2602738" y="3127029"/>
                  </a:lnTo>
                  <a:lnTo>
                    <a:pt x="2651379" y="3114128"/>
                  </a:lnTo>
                  <a:lnTo>
                    <a:pt x="2691003" y="3078937"/>
                  </a:lnTo>
                  <a:lnTo>
                    <a:pt x="2717800" y="3026752"/>
                  </a:lnTo>
                  <a:lnTo>
                    <a:pt x="2727706" y="2962833"/>
                  </a:lnTo>
                  <a:lnTo>
                    <a:pt x="2727706" y="164211"/>
                  </a:lnTo>
                  <a:lnTo>
                    <a:pt x="2717800" y="100330"/>
                  </a:lnTo>
                  <a:lnTo>
                    <a:pt x="2691003" y="48132"/>
                  </a:lnTo>
                  <a:lnTo>
                    <a:pt x="2651379" y="12954"/>
                  </a:lnTo>
                  <a:lnTo>
                    <a:pt x="2602738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12775" y="1780031"/>
              <a:ext cx="2740025" cy="3127375"/>
            </a:xfrm>
            <a:custGeom>
              <a:avLst/>
              <a:gdLst/>
              <a:ahLst/>
              <a:cxnLst/>
              <a:rect l="l" t="t" r="r" b="b"/>
              <a:pathLst>
                <a:path w="2740025" h="3127375">
                  <a:moveTo>
                    <a:pt x="0" y="164210"/>
                  </a:moveTo>
                  <a:lnTo>
                    <a:pt x="9822" y="100329"/>
                  </a:lnTo>
                  <a:lnTo>
                    <a:pt x="36614" y="48132"/>
                  </a:lnTo>
                  <a:lnTo>
                    <a:pt x="76339" y="12953"/>
                  </a:lnTo>
                  <a:lnTo>
                    <a:pt x="125006" y="0"/>
                  </a:lnTo>
                  <a:lnTo>
                    <a:pt x="2614676" y="0"/>
                  </a:lnTo>
                  <a:lnTo>
                    <a:pt x="2663317" y="12953"/>
                  </a:lnTo>
                  <a:lnTo>
                    <a:pt x="2703068" y="48132"/>
                  </a:lnTo>
                  <a:lnTo>
                    <a:pt x="2729865" y="100329"/>
                  </a:lnTo>
                  <a:lnTo>
                    <a:pt x="2739644" y="164210"/>
                  </a:lnTo>
                  <a:lnTo>
                    <a:pt x="2739644" y="2962821"/>
                  </a:lnTo>
                  <a:lnTo>
                    <a:pt x="2729865" y="3026740"/>
                  </a:lnTo>
                  <a:lnTo>
                    <a:pt x="2703068" y="3078924"/>
                  </a:lnTo>
                  <a:lnTo>
                    <a:pt x="2663317" y="3114116"/>
                  </a:lnTo>
                  <a:lnTo>
                    <a:pt x="2614676" y="3127019"/>
                  </a:lnTo>
                  <a:lnTo>
                    <a:pt x="125006" y="3127019"/>
                  </a:lnTo>
                  <a:lnTo>
                    <a:pt x="76339" y="3114116"/>
                  </a:lnTo>
                  <a:lnTo>
                    <a:pt x="36614" y="3078924"/>
                  </a:lnTo>
                  <a:lnTo>
                    <a:pt x="9822" y="3026740"/>
                  </a:lnTo>
                  <a:lnTo>
                    <a:pt x="0" y="2962821"/>
                  </a:lnTo>
                  <a:lnTo>
                    <a:pt x="0" y="164210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679195" y="1971294"/>
            <a:ext cx="187007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Президентский</a:t>
            </a:r>
            <a:r>
              <a:rPr dirty="0" sz="1200" spc="-7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указ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№</a:t>
            </a:r>
            <a:r>
              <a:rPr dirty="0" sz="1200" spc="-85" b="1">
                <a:latin typeface="Arial"/>
                <a:cs typeface="Arial"/>
              </a:rPr>
              <a:t> </a:t>
            </a:r>
            <a:r>
              <a:rPr dirty="0" sz="1200" spc="-50" b="1"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  <a:p>
            <a:pPr marL="360045">
              <a:lnSpc>
                <a:spcPct val="100000"/>
              </a:lnSpc>
            </a:pPr>
            <a:r>
              <a:rPr dirty="0" sz="1200" b="1">
                <a:latin typeface="Arial"/>
                <a:cs typeface="Arial"/>
              </a:rPr>
              <a:t>от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2025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года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329184" y="2679191"/>
            <a:ext cx="2217420" cy="1283335"/>
            <a:chOff x="329184" y="2679191"/>
            <a:chExt cx="2217420" cy="1283335"/>
          </a:xfrm>
        </p:grpSpPr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9184" y="2840735"/>
              <a:ext cx="112776" cy="115824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9184" y="3846575"/>
              <a:ext cx="112776" cy="115824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388619" y="2683763"/>
              <a:ext cx="2157730" cy="0"/>
            </a:xfrm>
            <a:custGeom>
              <a:avLst/>
              <a:gdLst/>
              <a:ahLst/>
              <a:cxnLst/>
              <a:rect l="l" t="t" r="r" b="b"/>
              <a:pathLst>
                <a:path w="2157730" h="0">
                  <a:moveTo>
                    <a:pt x="0" y="0"/>
                  </a:moveTo>
                  <a:lnTo>
                    <a:pt x="2157730" y="0"/>
                  </a:lnTo>
                </a:path>
              </a:pathLst>
            </a:custGeom>
            <a:ln w="914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545693" y="2745486"/>
            <a:ext cx="1908810" cy="1871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Microsoft Sans Serif"/>
                <a:cs typeface="Microsoft Sans Serif"/>
              </a:rPr>
              <a:t>Укрепляет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роль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BPS </a:t>
            </a:r>
            <a:r>
              <a:rPr dirty="0" sz="1100" spc="-10">
                <a:latin typeface="Microsoft Sans Serif"/>
                <a:cs typeface="Microsoft Sans Serif"/>
              </a:rPr>
              <a:t>(эквивалент</a:t>
            </a:r>
            <a:r>
              <a:rPr dirty="0" sz="1100" spc="5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министерства)</a:t>
            </a:r>
            <a:r>
              <a:rPr dirty="0" sz="1100" spc="-30">
                <a:latin typeface="Microsoft Sans Serif"/>
                <a:cs typeface="Microsoft Sans Serif"/>
              </a:rPr>
              <a:t> </a:t>
            </a:r>
            <a:r>
              <a:rPr dirty="0" sz="1100" spc="-50">
                <a:latin typeface="Microsoft Sans Serif"/>
                <a:cs typeface="Microsoft Sans Serif"/>
              </a:rPr>
              <a:t>в </a:t>
            </a:r>
            <a:r>
              <a:rPr dirty="0" sz="1100" spc="-20">
                <a:latin typeface="Microsoft Sans Serif"/>
                <a:cs typeface="Microsoft Sans Serif"/>
              </a:rPr>
              <a:t>поддержке</a:t>
            </a:r>
            <a:r>
              <a:rPr dirty="0" sz="1100" spc="-10">
                <a:latin typeface="Microsoft Sans Serif"/>
                <a:cs typeface="Microsoft Sans Serif"/>
              </a:rPr>
              <a:t> политики </a:t>
            </a:r>
            <a:r>
              <a:rPr dirty="0" sz="1100" spc="-25">
                <a:latin typeface="Microsoft Sans Serif"/>
                <a:cs typeface="Microsoft Sans Serif"/>
              </a:rPr>
              <a:t>на </a:t>
            </a:r>
            <a:r>
              <a:rPr dirty="0" sz="1100">
                <a:latin typeface="Microsoft Sans Serif"/>
                <a:cs typeface="Microsoft Sans Serif"/>
              </a:rPr>
              <a:t>основе</a:t>
            </a:r>
            <a:r>
              <a:rPr dirty="0" sz="1100" spc="-2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данных</a:t>
            </a:r>
            <a:r>
              <a:rPr dirty="0" sz="1100" spc="-3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и</a:t>
            </a:r>
            <a:r>
              <a:rPr dirty="0" sz="1100" spc="-2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повышает </a:t>
            </a:r>
            <a:r>
              <a:rPr dirty="0" sz="1100">
                <a:latin typeface="Microsoft Sans Serif"/>
                <a:cs typeface="Microsoft Sans Serif"/>
              </a:rPr>
              <a:t>его</a:t>
            </a:r>
            <a:r>
              <a:rPr dirty="0" sz="1100" spc="-5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возможности</a:t>
            </a:r>
            <a:r>
              <a:rPr dirty="0" sz="1100" spc="-50">
                <a:latin typeface="Microsoft Sans Serif"/>
                <a:cs typeface="Microsoft Sans Serif"/>
              </a:rPr>
              <a:t> в </a:t>
            </a:r>
            <a:r>
              <a:rPr dirty="0" sz="1100">
                <a:latin typeface="Microsoft Sans Serif"/>
                <a:cs typeface="Microsoft Sans Serif"/>
              </a:rPr>
              <a:t>управлении</a:t>
            </a:r>
            <a:r>
              <a:rPr dirty="0" sz="1100" spc="-5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национальной статистикой.</a:t>
            </a:r>
            <a:endParaRPr sz="1100">
              <a:latin typeface="Microsoft Sans Serif"/>
              <a:cs typeface="Microsoft Sans Serif"/>
            </a:endParaRPr>
          </a:p>
          <a:p>
            <a:pPr marL="12700" marR="42545">
              <a:lnSpc>
                <a:spcPct val="100000"/>
              </a:lnSpc>
              <a:spcBef>
                <a:spcPts val="5"/>
              </a:spcBef>
            </a:pPr>
            <a:r>
              <a:rPr dirty="0" sz="1100" spc="-10">
                <a:latin typeface="Microsoft Sans Serif"/>
                <a:cs typeface="Microsoft Sans Serif"/>
              </a:rPr>
              <a:t>Позволяет</a:t>
            </a:r>
            <a:r>
              <a:rPr dirty="0" sz="1100" spc="-2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BPS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возглавлять предоставление</a:t>
            </a:r>
            <a:r>
              <a:rPr dirty="0" sz="1100" spc="-3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точной</a:t>
            </a:r>
            <a:r>
              <a:rPr dirty="0" sz="1100" spc="20">
                <a:latin typeface="Microsoft Sans Serif"/>
                <a:cs typeface="Microsoft Sans Serif"/>
              </a:rPr>
              <a:t> </a:t>
            </a:r>
            <a:r>
              <a:rPr dirty="0" sz="1100" spc="-50">
                <a:latin typeface="Microsoft Sans Serif"/>
                <a:cs typeface="Microsoft Sans Serif"/>
              </a:rPr>
              <a:t>и </a:t>
            </a:r>
            <a:r>
              <a:rPr dirty="0" sz="1100" spc="-10">
                <a:latin typeface="Microsoft Sans Serif"/>
                <a:cs typeface="Microsoft Sans Serif"/>
              </a:rPr>
              <a:t>интегрированной </a:t>
            </a:r>
            <a:r>
              <a:rPr dirty="0" sz="1100">
                <a:latin typeface="Microsoft Sans Serif"/>
                <a:cs typeface="Microsoft Sans Serif"/>
              </a:rPr>
              <a:t>национальной</a:t>
            </a:r>
            <a:r>
              <a:rPr dirty="0" sz="1100" spc="-7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статистики.</a:t>
            </a:r>
            <a:endParaRPr sz="1100">
              <a:latin typeface="Microsoft Sans Serif"/>
              <a:cs typeface="Microsoft Sans Serif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121088" y="1767776"/>
            <a:ext cx="2667000" cy="2429510"/>
            <a:chOff x="3121088" y="1767776"/>
            <a:chExt cx="2667000" cy="2429510"/>
          </a:xfrm>
        </p:grpSpPr>
        <p:sp>
          <p:nvSpPr>
            <p:cNvPr id="20" name="object 20" descr=""/>
            <p:cNvSpPr/>
            <p:nvPr/>
          </p:nvSpPr>
          <p:spPr>
            <a:xfrm>
              <a:off x="3215640" y="1880615"/>
              <a:ext cx="2572385" cy="2316480"/>
            </a:xfrm>
            <a:custGeom>
              <a:avLst/>
              <a:gdLst/>
              <a:ahLst/>
              <a:cxnLst/>
              <a:rect l="l" t="t" r="r" b="b"/>
              <a:pathLst>
                <a:path w="2572385" h="2316479">
                  <a:moveTo>
                    <a:pt x="2460244" y="0"/>
                  </a:moveTo>
                  <a:lnTo>
                    <a:pt x="111887" y="0"/>
                  </a:lnTo>
                  <a:lnTo>
                    <a:pt x="68325" y="9525"/>
                  </a:lnTo>
                  <a:lnTo>
                    <a:pt x="32766" y="35560"/>
                  </a:lnTo>
                  <a:lnTo>
                    <a:pt x="8762" y="74295"/>
                  </a:lnTo>
                  <a:lnTo>
                    <a:pt x="0" y="121666"/>
                  </a:lnTo>
                  <a:lnTo>
                    <a:pt x="0" y="2194839"/>
                  </a:lnTo>
                  <a:lnTo>
                    <a:pt x="8762" y="2242185"/>
                  </a:lnTo>
                  <a:lnTo>
                    <a:pt x="32766" y="2280843"/>
                  </a:lnTo>
                  <a:lnTo>
                    <a:pt x="68325" y="2306904"/>
                  </a:lnTo>
                  <a:lnTo>
                    <a:pt x="111887" y="2316467"/>
                  </a:lnTo>
                  <a:lnTo>
                    <a:pt x="2460244" y="2316467"/>
                  </a:lnTo>
                  <a:lnTo>
                    <a:pt x="2503805" y="2306904"/>
                  </a:lnTo>
                  <a:lnTo>
                    <a:pt x="2539365" y="2280843"/>
                  </a:lnTo>
                  <a:lnTo>
                    <a:pt x="2563368" y="2242185"/>
                  </a:lnTo>
                  <a:lnTo>
                    <a:pt x="2572131" y="2194839"/>
                  </a:lnTo>
                  <a:lnTo>
                    <a:pt x="2572131" y="121666"/>
                  </a:lnTo>
                  <a:lnTo>
                    <a:pt x="2563368" y="74295"/>
                  </a:lnTo>
                  <a:lnTo>
                    <a:pt x="2539365" y="35560"/>
                  </a:lnTo>
                  <a:lnTo>
                    <a:pt x="2503805" y="9525"/>
                  </a:lnTo>
                  <a:lnTo>
                    <a:pt x="2460244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130296" y="1776983"/>
              <a:ext cx="2572385" cy="2316480"/>
            </a:xfrm>
            <a:custGeom>
              <a:avLst/>
              <a:gdLst/>
              <a:ahLst/>
              <a:cxnLst/>
              <a:rect l="l" t="t" r="r" b="b"/>
              <a:pathLst>
                <a:path w="2572385" h="2316479">
                  <a:moveTo>
                    <a:pt x="0" y="121665"/>
                  </a:moveTo>
                  <a:lnTo>
                    <a:pt x="8762" y="74294"/>
                  </a:lnTo>
                  <a:lnTo>
                    <a:pt x="32766" y="35560"/>
                  </a:lnTo>
                  <a:lnTo>
                    <a:pt x="68326" y="9525"/>
                  </a:lnTo>
                  <a:lnTo>
                    <a:pt x="111887" y="0"/>
                  </a:lnTo>
                  <a:lnTo>
                    <a:pt x="2460117" y="0"/>
                  </a:lnTo>
                  <a:lnTo>
                    <a:pt x="2503678" y="9525"/>
                  </a:lnTo>
                  <a:lnTo>
                    <a:pt x="2539238" y="35560"/>
                  </a:lnTo>
                  <a:lnTo>
                    <a:pt x="2563241" y="74294"/>
                  </a:lnTo>
                  <a:lnTo>
                    <a:pt x="2572004" y="121665"/>
                  </a:lnTo>
                  <a:lnTo>
                    <a:pt x="2572004" y="2194814"/>
                  </a:lnTo>
                  <a:lnTo>
                    <a:pt x="2563241" y="2242134"/>
                  </a:lnTo>
                  <a:lnTo>
                    <a:pt x="2539238" y="2280805"/>
                  </a:lnTo>
                  <a:lnTo>
                    <a:pt x="2503678" y="2306878"/>
                  </a:lnTo>
                  <a:lnTo>
                    <a:pt x="2460117" y="2316454"/>
                  </a:lnTo>
                  <a:lnTo>
                    <a:pt x="111887" y="2316454"/>
                  </a:lnTo>
                  <a:lnTo>
                    <a:pt x="68326" y="2306878"/>
                  </a:lnTo>
                  <a:lnTo>
                    <a:pt x="32766" y="2280805"/>
                  </a:lnTo>
                  <a:lnTo>
                    <a:pt x="8762" y="2242134"/>
                  </a:lnTo>
                  <a:lnTo>
                    <a:pt x="0" y="2194814"/>
                  </a:lnTo>
                  <a:lnTo>
                    <a:pt x="0" y="121665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6013640" y="1594040"/>
            <a:ext cx="3029585" cy="2759075"/>
            <a:chOff x="6013640" y="1594040"/>
            <a:chExt cx="3029585" cy="2759075"/>
          </a:xfrm>
        </p:grpSpPr>
        <p:sp>
          <p:nvSpPr>
            <p:cNvPr id="23" name="object 23" descr=""/>
            <p:cNvSpPr/>
            <p:nvPr/>
          </p:nvSpPr>
          <p:spPr>
            <a:xfrm>
              <a:off x="6123432" y="1743455"/>
              <a:ext cx="2919730" cy="2609215"/>
            </a:xfrm>
            <a:custGeom>
              <a:avLst/>
              <a:gdLst/>
              <a:ahLst/>
              <a:cxnLst/>
              <a:rect l="l" t="t" r="r" b="b"/>
              <a:pathLst>
                <a:path w="2919729" h="2609215">
                  <a:moveTo>
                    <a:pt x="2824988" y="0"/>
                  </a:moveTo>
                  <a:lnTo>
                    <a:pt x="94614" y="0"/>
                  </a:lnTo>
                  <a:lnTo>
                    <a:pt x="57784" y="10794"/>
                  </a:lnTo>
                  <a:lnTo>
                    <a:pt x="27685" y="40131"/>
                  </a:lnTo>
                  <a:lnTo>
                    <a:pt x="7365" y="83692"/>
                  </a:lnTo>
                  <a:lnTo>
                    <a:pt x="0" y="137032"/>
                  </a:lnTo>
                  <a:lnTo>
                    <a:pt x="0" y="2472054"/>
                  </a:lnTo>
                  <a:lnTo>
                    <a:pt x="7365" y="2525433"/>
                  </a:lnTo>
                  <a:lnTo>
                    <a:pt x="27685" y="2568994"/>
                  </a:lnTo>
                  <a:lnTo>
                    <a:pt x="57784" y="2598331"/>
                  </a:lnTo>
                  <a:lnTo>
                    <a:pt x="94614" y="2609087"/>
                  </a:lnTo>
                  <a:lnTo>
                    <a:pt x="2824988" y="2609087"/>
                  </a:lnTo>
                  <a:lnTo>
                    <a:pt x="2861817" y="2598331"/>
                  </a:lnTo>
                  <a:lnTo>
                    <a:pt x="2891916" y="2568994"/>
                  </a:lnTo>
                  <a:lnTo>
                    <a:pt x="2912237" y="2525433"/>
                  </a:lnTo>
                  <a:lnTo>
                    <a:pt x="2919729" y="2472054"/>
                  </a:lnTo>
                  <a:lnTo>
                    <a:pt x="2919729" y="137032"/>
                  </a:lnTo>
                  <a:lnTo>
                    <a:pt x="2912237" y="83692"/>
                  </a:lnTo>
                  <a:lnTo>
                    <a:pt x="2891916" y="40131"/>
                  </a:lnTo>
                  <a:lnTo>
                    <a:pt x="2861817" y="10794"/>
                  </a:lnTo>
                  <a:lnTo>
                    <a:pt x="2824988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022848" y="1603247"/>
              <a:ext cx="2917190" cy="2612390"/>
            </a:xfrm>
            <a:custGeom>
              <a:avLst/>
              <a:gdLst/>
              <a:ahLst/>
              <a:cxnLst/>
              <a:rect l="l" t="t" r="r" b="b"/>
              <a:pathLst>
                <a:path w="2917190" h="2612390">
                  <a:moveTo>
                    <a:pt x="0" y="137160"/>
                  </a:moveTo>
                  <a:lnTo>
                    <a:pt x="7365" y="83692"/>
                  </a:lnTo>
                  <a:lnTo>
                    <a:pt x="27686" y="40131"/>
                  </a:lnTo>
                  <a:lnTo>
                    <a:pt x="57657" y="10795"/>
                  </a:lnTo>
                  <a:lnTo>
                    <a:pt x="94487" y="0"/>
                  </a:lnTo>
                  <a:lnTo>
                    <a:pt x="2822067" y="0"/>
                  </a:lnTo>
                  <a:lnTo>
                    <a:pt x="2858897" y="10795"/>
                  </a:lnTo>
                  <a:lnTo>
                    <a:pt x="2888996" y="40131"/>
                  </a:lnTo>
                  <a:lnTo>
                    <a:pt x="2909188" y="83692"/>
                  </a:lnTo>
                  <a:lnTo>
                    <a:pt x="2916681" y="137160"/>
                  </a:lnTo>
                  <a:lnTo>
                    <a:pt x="2916681" y="2474937"/>
                  </a:lnTo>
                  <a:lnTo>
                    <a:pt x="2909188" y="2528392"/>
                  </a:lnTo>
                  <a:lnTo>
                    <a:pt x="2888996" y="2571991"/>
                  </a:lnTo>
                  <a:lnTo>
                    <a:pt x="2858897" y="2601366"/>
                  </a:lnTo>
                  <a:lnTo>
                    <a:pt x="2822067" y="2612136"/>
                  </a:lnTo>
                  <a:lnTo>
                    <a:pt x="94487" y="2612136"/>
                  </a:lnTo>
                  <a:lnTo>
                    <a:pt x="57657" y="2601366"/>
                  </a:lnTo>
                  <a:lnTo>
                    <a:pt x="27686" y="2571991"/>
                  </a:lnTo>
                  <a:lnTo>
                    <a:pt x="7365" y="2528392"/>
                  </a:lnTo>
                  <a:lnTo>
                    <a:pt x="0" y="2474937"/>
                  </a:lnTo>
                  <a:lnTo>
                    <a:pt x="0" y="137160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4021073" y="1938273"/>
            <a:ext cx="114681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Модернизация</a:t>
            </a:r>
            <a:endParaRPr sz="1200">
              <a:latin typeface="Arial"/>
              <a:cs typeface="Arial"/>
            </a:endParaRPr>
          </a:p>
          <a:p>
            <a:pPr algn="ctr" marL="3175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статистики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3364991" y="2432113"/>
            <a:ext cx="2078989" cy="783590"/>
            <a:chOff x="3364991" y="2432113"/>
            <a:chExt cx="2078989" cy="783590"/>
          </a:xfrm>
        </p:grpSpPr>
        <p:pic>
          <p:nvPicPr>
            <p:cNvPr id="27" name="object 2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64991" y="2596895"/>
              <a:ext cx="115824" cy="115824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64991" y="3099815"/>
              <a:ext cx="115824" cy="115824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3567683" y="2436875"/>
              <a:ext cx="1871345" cy="0"/>
            </a:xfrm>
            <a:custGeom>
              <a:avLst/>
              <a:gdLst/>
              <a:ahLst/>
              <a:cxnLst/>
              <a:rect l="l" t="t" r="r" b="b"/>
              <a:pathLst>
                <a:path w="1871345" h="0">
                  <a:moveTo>
                    <a:pt x="0" y="0"/>
                  </a:moveTo>
                  <a:lnTo>
                    <a:pt x="1870964" y="0"/>
                  </a:lnTo>
                </a:path>
              </a:pathLst>
            </a:custGeom>
            <a:ln w="914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586734" y="2469337"/>
            <a:ext cx="2131060" cy="15481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Microsoft Sans Serif"/>
                <a:cs typeface="Microsoft Sans Serif"/>
              </a:rPr>
              <a:t>Переход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от </a:t>
            </a:r>
            <a:r>
              <a:rPr dirty="0" sz="1100" spc="-10">
                <a:latin typeface="Microsoft Sans Serif"/>
                <a:cs typeface="Microsoft Sans Serif"/>
              </a:rPr>
              <a:t>традиционных </a:t>
            </a:r>
            <a:r>
              <a:rPr dirty="0" sz="1100">
                <a:latin typeface="Microsoft Sans Serif"/>
                <a:cs typeface="Microsoft Sans Serif"/>
              </a:rPr>
              <a:t>методов</a:t>
            </a:r>
            <a:r>
              <a:rPr dirty="0" sz="1100" spc="-7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к</a:t>
            </a:r>
            <a:r>
              <a:rPr dirty="0" sz="1100" spc="-4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использованию технологий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(например,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Big</a:t>
            </a:r>
            <a:r>
              <a:rPr dirty="0" sz="1100" spc="4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Data, ИИ).</a:t>
            </a:r>
            <a:endParaRPr sz="1100">
              <a:latin typeface="Microsoft Sans Serif"/>
              <a:cs typeface="Microsoft Sans Serif"/>
            </a:endParaRPr>
          </a:p>
          <a:p>
            <a:pPr marL="12700" marR="30988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Интеграция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различных </a:t>
            </a:r>
            <a:r>
              <a:rPr dirty="0" sz="1100" b="1">
                <a:latin typeface="Arial"/>
                <a:cs typeface="Arial"/>
              </a:rPr>
              <a:t>опросов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BPS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50" b="1">
                <a:latin typeface="Arial"/>
                <a:cs typeface="Arial"/>
              </a:rPr>
              <a:t>с </a:t>
            </a:r>
            <a:r>
              <a:rPr dirty="0" sz="1100" spc="-10" b="1">
                <a:latin typeface="Arial"/>
                <a:cs typeface="Arial"/>
              </a:rPr>
              <a:t>административными </a:t>
            </a:r>
            <a:r>
              <a:rPr dirty="0" sz="1100" b="1">
                <a:latin typeface="Arial"/>
                <a:cs typeface="Arial"/>
              </a:rPr>
              <a:t>данными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для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укрепления </a:t>
            </a:r>
            <a:r>
              <a:rPr dirty="0" sz="1100" b="1">
                <a:latin typeface="Arial"/>
                <a:cs typeface="Arial"/>
              </a:rPr>
              <a:t>официальной</a:t>
            </a:r>
            <a:r>
              <a:rPr dirty="0" sz="1100" spc="-6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статистики.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301232" y="1776730"/>
            <a:ext cx="2546350" cy="8648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57150">
              <a:lnSpc>
                <a:spcPct val="100000"/>
              </a:lnSpc>
              <a:spcBef>
                <a:spcPts val="105"/>
              </a:spcBef>
            </a:pPr>
            <a:r>
              <a:rPr dirty="0" sz="1100" spc="-10" b="1">
                <a:latin typeface="Arial"/>
                <a:cs typeface="Arial"/>
              </a:rPr>
              <a:t>Национальные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единые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данные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50" b="1">
                <a:latin typeface="Arial"/>
                <a:cs typeface="Arial"/>
              </a:rPr>
              <a:t>о</a:t>
            </a:r>
            <a:endParaRPr sz="1100">
              <a:latin typeface="Arial"/>
              <a:cs typeface="Arial"/>
            </a:endParaRPr>
          </a:p>
          <a:p>
            <a:pPr algn="ctr" marR="51435">
              <a:lnSpc>
                <a:spcPct val="100000"/>
              </a:lnSpc>
            </a:pPr>
            <a:r>
              <a:rPr dirty="0" sz="1100" spc="-10" b="1">
                <a:latin typeface="Arial"/>
                <a:cs typeface="Arial"/>
              </a:rPr>
              <a:t>социально-экономическом</a:t>
            </a:r>
            <a:endParaRPr sz="1100">
              <a:latin typeface="Arial"/>
              <a:cs typeface="Arial"/>
            </a:endParaRPr>
          </a:p>
          <a:p>
            <a:pPr algn="ctr" marR="60325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положении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(на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основе</a:t>
            </a:r>
            <a:endParaRPr sz="1100">
              <a:latin typeface="Arial"/>
              <a:cs typeface="Arial"/>
            </a:endParaRPr>
          </a:p>
          <a:p>
            <a:pPr algn="ctr" marR="46990">
              <a:lnSpc>
                <a:spcPct val="100000"/>
              </a:lnSpc>
            </a:pPr>
            <a:r>
              <a:rPr dirty="0" sz="1100" b="1">
                <a:latin typeface="Arial"/>
                <a:cs typeface="Arial"/>
              </a:rPr>
              <a:t>Президентской</a:t>
            </a:r>
            <a:r>
              <a:rPr dirty="0" sz="1100" spc="-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инструкции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№</a:t>
            </a:r>
            <a:r>
              <a:rPr dirty="0" sz="1100" spc="-8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4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от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tabLst>
                <a:tab pos="873125" algn="l"/>
                <a:tab pos="2520315" algn="l"/>
              </a:tabLst>
            </a:pPr>
            <a:r>
              <a:rPr dirty="0" u="sng" sz="1100">
                <a:uFill>
                  <a:solidFill>
                    <a:srgbClr val="4D5A67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100" b="1">
                <a:uFill>
                  <a:solidFill>
                    <a:srgbClr val="4D5A67"/>
                  </a:solidFill>
                </a:uFill>
                <a:latin typeface="Arial"/>
                <a:cs typeface="Arial"/>
              </a:rPr>
              <a:t>2025</a:t>
            </a:r>
            <a:r>
              <a:rPr dirty="0" u="sng" sz="1100" spc="-20" b="1">
                <a:uFill>
                  <a:solidFill>
                    <a:srgbClr val="4D5A67"/>
                  </a:solidFill>
                </a:uFill>
                <a:latin typeface="Arial"/>
                <a:cs typeface="Arial"/>
              </a:rPr>
              <a:t> года)</a:t>
            </a:r>
            <a:r>
              <a:rPr dirty="0" u="sng" sz="1100" b="1">
                <a:uFill>
                  <a:solidFill>
                    <a:srgbClr val="4D5A67"/>
                  </a:solidFill>
                </a:uFill>
                <a:latin typeface="Arial"/>
                <a:cs typeface="Arial"/>
              </a:rPr>
              <a:t>	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32" name="object 3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21552" y="2810255"/>
            <a:ext cx="112775" cy="118871"/>
          </a:xfrm>
          <a:prstGeom prst="rect">
            <a:avLst/>
          </a:prstGeom>
        </p:spPr>
      </p:pic>
      <p:sp>
        <p:nvSpPr>
          <p:cNvPr id="33" name="object 33" descr=""/>
          <p:cNvSpPr txBox="1"/>
          <p:nvPr/>
        </p:nvSpPr>
        <p:spPr>
          <a:xfrm>
            <a:off x="6597522" y="2774645"/>
            <a:ext cx="2242820" cy="530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Microsoft Sans Serif"/>
                <a:cs typeface="Microsoft Sans Serif"/>
              </a:rPr>
              <a:t>Создавать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национальные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единые </a:t>
            </a:r>
            <a:r>
              <a:rPr dirty="0" sz="1100">
                <a:latin typeface="Microsoft Sans Serif"/>
                <a:cs typeface="Microsoft Sans Serif"/>
              </a:rPr>
              <a:t>данные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для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таргетирования государственных</a:t>
            </a:r>
            <a:r>
              <a:rPr dirty="0" sz="1100" spc="3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программ.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052442" y="4352950"/>
            <a:ext cx="450278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«Чем</a:t>
            </a:r>
            <a:r>
              <a:rPr dirty="0" sz="1200" spc="-7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выше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ты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взмываешь,</a:t>
            </a:r>
            <a:r>
              <a:rPr dirty="0" sz="1200" spc="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тем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сильнее</a:t>
            </a:r>
            <a:r>
              <a:rPr dirty="0" sz="1200" spc="-8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встречный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ветер; </a:t>
            </a:r>
            <a:r>
              <a:rPr dirty="0" sz="1200" b="1">
                <a:latin typeface="Arial"/>
                <a:cs typeface="Arial"/>
              </a:rPr>
              <a:t>чем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быстрее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меняется</a:t>
            </a:r>
            <a:r>
              <a:rPr dirty="0" sz="1200" spc="1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мир,</a:t>
            </a:r>
            <a:r>
              <a:rPr dirty="0" sz="1200" spc="-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тем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быстрее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мы </a:t>
            </a:r>
            <a:r>
              <a:rPr dirty="0" sz="1200" spc="-10" b="1">
                <a:latin typeface="Arial"/>
                <a:cs typeface="Arial"/>
              </a:rPr>
              <a:t>должны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10" b="1">
                <a:latin typeface="Arial"/>
                <a:cs typeface="Arial"/>
              </a:rPr>
              <a:t>действовать.»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35" name="object 3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18104" y="4142232"/>
            <a:ext cx="893064" cy="890016"/>
          </a:xfrm>
          <a:prstGeom prst="rect">
            <a:avLst/>
          </a:prstGeom>
        </p:spPr>
      </p:pic>
      <p:sp>
        <p:nvSpPr>
          <p:cNvPr id="36" name="object 36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4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181665" y="966215"/>
            <a:ext cx="4672965" cy="4023995"/>
            <a:chOff x="4181665" y="966215"/>
            <a:chExt cx="4672965" cy="4023995"/>
          </a:xfrm>
        </p:grpSpPr>
        <p:sp>
          <p:nvSpPr>
            <p:cNvPr id="4" name="object 4" descr=""/>
            <p:cNvSpPr/>
            <p:nvPr/>
          </p:nvSpPr>
          <p:spPr>
            <a:xfrm>
              <a:off x="4194048" y="1136903"/>
              <a:ext cx="4648200" cy="3840479"/>
            </a:xfrm>
            <a:custGeom>
              <a:avLst/>
              <a:gdLst/>
              <a:ahLst/>
              <a:cxnLst/>
              <a:rect l="l" t="t" r="r" b="b"/>
              <a:pathLst>
                <a:path w="4648200" h="3840479">
                  <a:moveTo>
                    <a:pt x="4449445" y="0"/>
                  </a:moveTo>
                  <a:lnTo>
                    <a:pt x="198247" y="0"/>
                  </a:lnTo>
                  <a:lnTo>
                    <a:pt x="152780" y="5207"/>
                  </a:lnTo>
                  <a:lnTo>
                    <a:pt x="111125" y="20193"/>
                  </a:lnTo>
                  <a:lnTo>
                    <a:pt x="74294" y="43561"/>
                  </a:lnTo>
                  <a:lnTo>
                    <a:pt x="43561" y="74168"/>
                  </a:lnTo>
                  <a:lnTo>
                    <a:pt x="20192" y="110998"/>
                  </a:lnTo>
                  <a:lnTo>
                    <a:pt x="5206" y="152781"/>
                  </a:lnTo>
                  <a:lnTo>
                    <a:pt x="0" y="198120"/>
                  </a:lnTo>
                  <a:lnTo>
                    <a:pt x="0" y="3642169"/>
                  </a:lnTo>
                  <a:lnTo>
                    <a:pt x="5206" y="3687597"/>
                  </a:lnTo>
                  <a:lnTo>
                    <a:pt x="20192" y="3729316"/>
                  </a:lnTo>
                  <a:lnTo>
                    <a:pt x="43561" y="3766108"/>
                  </a:lnTo>
                  <a:lnTo>
                    <a:pt x="74294" y="3796792"/>
                  </a:lnTo>
                  <a:lnTo>
                    <a:pt x="111125" y="3820185"/>
                  </a:lnTo>
                  <a:lnTo>
                    <a:pt x="152780" y="3835095"/>
                  </a:lnTo>
                  <a:lnTo>
                    <a:pt x="198247" y="3840327"/>
                  </a:lnTo>
                  <a:lnTo>
                    <a:pt x="4449445" y="3840327"/>
                  </a:lnTo>
                  <a:lnTo>
                    <a:pt x="4494910" y="3835095"/>
                  </a:lnTo>
                  <a:lnTo>
                    <a:pt x="4536567" y="3820185"/>
                  </a:lnTo>
                  <a:lnTo>
                    <a:pt x="4573397" y="3796792"/>
                  </a:lnTo>
                  <a:lnTo>
                    <a:pt x="4604131" y="3766108"/>
                  </a:lnTo>
                  <a:lnTo>
                    <a:pt x="4627499" y="3729316"/>
                  </a:lnTo>
                  <a:lnTo>
                    <a:pt x="4642484" y="3687597"/>
                  </a:lnTo>
                  <a:lnTo>
                    <a:pt x="4647692" y="3642169"/>
                  </a:lnTo>
                  <a:lnTo>
                    <a:pt x="4647692" y="198120"/>
                  </a:lnTo>
                  <a:lnTo>
                    <a:pt x="4642484" y="152781"/>
                  </a:lnTo>
                  <a:lnTo>
                    <a:pt x="4627499" y="110998"/>
                  </a:lnTo>
                  <a:lnTo>
                    <a:pt x="4604131" y="74168"/>
                  </a:lnTo>
                  <a:lnTo>
                    <a:pt x="4573397" y="43561"/>
                  </a:lnTo>
                  <a:lnTo>
                    <a:pt x="4536567" y="20193"/>
                  </a:lnTo>
                  <a:lnTo>
                    <a:pt x="4494910" y="5207"/>
                  </a:lnTo>
                  <a:lnTo>
                    <a:pt x="4449445" y="0"/>
                  </a:lnTo>
                  <a:close/>
                </a:path>
              </a:pathLst>
            </a:custGeom>
            <a:solidFill>
              <a:srgbClr val="E0E7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194048" y="1136903"/>
              <a:ext cx="4648200" cy="3840479"/>
            </a:xfrm>
            <a:custGeom>
              <a:avLst/>
              <a:gdLst/>
              <a:ahLst/>
              <a:cxnLst/>
              <a:rect l="l" t="t" r="r" b="b"/>
              <a:pathLst>
                <a:path w="4648200" h="3840479">
                  <a:moveTo>
                    <a:pt x="0" y="198120"/>
                  </a:moveTo>
                  <a:lnTo>
                    <a:pt x="5206" y="152781"/>
                  </a:lnTo>
                  <a:lnTo>
                    <a:pt x="20192" y="110998"/>
                  </a:lnTo>
                  <a:lnTo>
                    <a:pt x="43561" y="74168"/>
                  </a:lnTo>
                  <a:lnTo>
                    <a:pt x="74294" y="43561"/>
                  </a:lnTo>
                  <a:lnTo>
                    <a:pt x="111125" y="20193"/>
                  </a:lnTo>
                  <a:lnTo>
                    <a:pt x="152780" y="5207"/>
                  </a:lnTo>
                  <a:lnTo>
                    <a:pt x="198247" y="0"/>
                  </a:lnTo>
                  <a:lnTo>
                    <a:pt x="4449445" y="0"/>
                  </a:lnTo>
                  <a:lnTo>
                    <a:pt x="4494910" y="5207"/>
                  </a:lnTo>
                  <a:lnTo>
                    <a:pt x="4536567" y="20193"/>
                  </a:lnTo>
                  <a:lnTo>
                    <a:pt x="4573397" y="43561"/>
                  </a:lnTo>
                  <a:lnTo>
                    <a:pt x="4604131" y="74168"/>
                  </a:lnTo>
                  <a:lnTo>
                    <a:pt x="4627499" y="110998"/>
                  </a:lnTo>
                  <a:lnTo>
                    <a:pt x="4642484" y="152781"/>
                  </a:lnTo>
                  <a:lnTo>
                    <a:pt x="4647692" y="198120"/>
                  </a:lnTo>
                  <a:lnTo>
                    <a:pt x="4647692" y="3642169"/>
                  </a:lnTo>
                  <a:lnTo>
                    <a:pt x="4642484" y="3687597"/>
                  </a:lnTo>
                  <a:lnTo>
                    <a:pt x="4627499" y="3729316"/>
                  </a:lnTo>
                  <a:lnTo>
                    <a:pt x="4604131" y="3766108"/>
                  </a:lnTo>
                  <a:lnTo>
                    <a:pt x="4573397" y="3796792"/>
                  </a:lnTo>
                  <a:lnTo>
                    <a:pt x="4536567" y="3820185"/>
                  </a:lnTo>
                  <a:lnTo>
                    <a:pt x="4494910" y="3835095"/>
                  </a:lnTo>
                  <a:lnTo>
                    <a:pt x="4449445" y="3840327"/>
                  </a:lnTo>
                  <a:lnTo>
                    <a:pt x="198247" y="3840327"/>
                  </a:lnTo>
                  <a:lnTo>
                    <a:pt x="152780" y="3835095"/>
                  </a:lnTo>
                  <a:lnTo>
                    <a:pt x="111125" y="3820185"/>
                  </a:lnTo>
                  <a:lnTo>
                    <a:pt x="74294" y="3796792"/>
                  </a:lnTo>
                  <a:lnTo>
                    <a:pt x="43561" y="3766108"/>
                  </a:lnTo>
                  <a:lnTo>
                    <a:pt x="20192" y="3729316"/>
                  </a:lnTo>
                  <a:lnTo>
                    <a:pt x="5206" y="3687597"/>
                  </a:lnTo>
                  <a:lnTo>
                    <a:pt x="0" y="3642169"/>
                  </a:lnTo>
                  <a:lnTo>
                    <a:pt x="0" y="198120"/>
                  </a:lnTo>
                  <a:close/>
                </a:path>
              </a:pathLst>
            </a:custGeom>
            <a:ln w="24384">
              <a:solidFill>
                <a:srgbClr val="6C6C6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026152" y="966215"/>
              <a:ext cx="3221990" cy="340995"/>
            </a:xfrm>
            <a:custGeom>
              <a:avLst/>
              <a:gdLst/>
              <a:ahLst/>
              <a:cxnLst/>
              <a:rect l="l" t="t" r="r" b="b"/>
              <a:pathLst>
                <a:path w="3221990" h="340994">
                  <a:moveTo>
                    <a:pt x="3070859" y="0"/>
                  </a:moveTo>
                  <a:lnTo>
                    <a:pt x="150622" y="0"/>
                  </a:lnTo>
                  <a:lnTo>
                    <a:pt x="102997" y="7747"/>
                  </a:lnTo>
                  <a:lnTo>
                    <a:pt x="61595" y="29083"/>
                  </a:lnTo>
                  <a:lnTo>
                    <a:pt x="29083" y="61849"/>
                  </a:lnTo>
                  <a:lnTo>
                    <a:pt x="7620" y="103250"/>
                  </a:lnTo>
                  <a:lnTo>
                    <a:pt x="0" y="151003"/>
                  </a:lnTo>
                  <a:lnTo>
                    <a:pt x="0" y="189865"/>
                  </a:lnTo>
                  <a:lnTo>
                    <a:pt x="7620" y="237617"/>
                  </a:lnTo>
                  <a:lnTo>
                    <a:pt x="29083" y="279019"/>
                  </a:lnTo>
                  <a:lnTo>
                    <a:pt x="61595" y="311785"/>
                  </a:lnTo>
                  <a:lnTo>
                    <a:pt x="102997" y="333121"/>
                  </a:lnTo>
                  <a:lnTo>
                    <a:pt x="150622" y="340868"/>
                  </a:lnTo>
                  <a:lnTo>
                    <a:pt x="3070859" y="340868"/>
                  </a:lnTo>
                  <a:lnTo>
                    <a:pt x="3118484" y="333121"/>
                  </a:lnTo>
                  <a:lnTo>
                    <a:pt x="3159887" y="311785"/>
                  </a:lnTo>
                  <a:lnTo>
                    <a:pt x="3192399" y="279019"/>
                  </a:lnTo>
                  <a:lnTo>
                    <a:pt x="3213862" y="237617"/>
                  </a:lnTo>
                  <a:lnTo>
                    <a:pt x="3221481" y="189865"/>
                  </a:lnTo>
                  <a:lnTo>
                    <a:pt x="3221481" y="151003"/>
                  </a:lnTo>
                  <a:lnTo>
                    <a:pt x="3213862" y="103250"/>
                  </a:lnTo>
                  <a:lnTo>
                    <a:pt x="3192399" y="61849"/>
                  </a:lnTo>
                  <a:lnTo>
                    <a:pt x="3159887" y="29083"/>
                  </a:lnTo>
                  <a:lnTo>
                    <a:pt x="3118484" y="7747"/>
                  </a:lnTo>
                  <a:lnTo>
                    <a:pt x="3070859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13287" rIns="0" bIns="0" rtlCol="0" vert="horz">
            <a:spAutoFit/>
          </a:bodyPr>
          <a:lstStyle/>
          <a:p>
            <a:pPr marL="337185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F81BC"/>
                </a:solidFill>
              </a:rPr>
              <a:t>КОНВЕНЦИОННАЯ</a:t>
            </a:r>
            <a:r>
              <a:rPr dirty="0" spc="-30">
                <a:solidFill>
                  <a:srgbClr val="4F81BC"/>
                </a:solidFill>
              </a:rPr>
              <a:t> </a:t>
            </a:r>
            <a:r>
              <a:rPr dirty="0">
                <a:solidFill>
                  <a:srgbClr val="4F81BC"/>
                </a:solidFill>
              </a:rPr>
              <a:t>ПРАКТИКА</a:t>
            </a:r>
            <a:r>
              <a:rPr dirty="0" spc="-30">
                <a:solidFill>
                  <a:srgbClr val="4F81BC"/>
                </a:solidFill>
              </a:rPr>
              <a:t> </a:t>
            </a:r>
            <a:r>
              <a:rPr dirty="0"/>
              <a:t>В</a:t>
            </a:r>
            <a:r>
              <a:rPr dirty="0" spc="-95"/>
              <a:t> </a:t>
            </a:r>
            <a:r>
              <a:rPr dirty="0" spc="-10"/>
              <a:t>СТАТИСТИКЕ</a:t>
            </a:r>
          </a:p>
        </p:txBody>
      </p:sp>
      <p:sp>
        <p:nvSpPr>
          <p:cNvPr id="8" name="object 8" descr=""/>
          <p:cNvSpPr/>
          <p:nvPr/>
        </p:nvSpPr>
        <p:spPr>
          <a:xfrm>
            <a:off x="367284" y="2031491"/>
            <a:ext cx="1158240" cy="0"/>
          </a:xfrm>
          <a:custGeom>
            <a:avLst/>
            <a:gdLst/>
            <a:ahLst/>
            <a:cxnLst/>
            <a:rect l="l" t="t" r="r" b="b"/>
            <a:pathLst>
              <a:path w="1158240" h="0">
                <a:moveTo>
                  <a:pt x="0" y="0"/>
                </a:moveTo>
                <a:lnTo>
                  <a:pt x="1157859" y="0"/>
                </a:lnTo>
              </a:path>
            </a:pathLst>
          </a:custGeom>
          <a:ln w="9144">
            <a:solidFill>
              <a:srgbClr val="4D5A6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2668523" y="2031491"/>
            <a:ext cx="1158240" cy="0"/>
          </a:xfrm>
          <a:custGeom>
            <a:avLst/>
            <a:gdLst/>
            <a:ahLst/>
            <a:cxnLst/>
            <a:rect l="l" t="t" r="r" b="b"/>
            <a:pathLst>
              <a:path w="1158239" h="0">
                <a:moveTo>
                  <a:pt x="0" y="0"/>
                </a:moveTo>
                <a:lnTo>
                  <a:pt x="1157859" y="0"/>
                </a:lnTo>
              </a:path>
            </a:pathLst>
          </a:custGeom>
          <a:ln w="9144">
            <a:solidFill>
              <a:srgbClr val="4D5A6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86004" y="1436623"/>
            <a:ext cx="3805554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Microsoft Sans Serif"/>
                <a:cs typeface="Microsoft Sans Serif"/>
              </a:rPr>
              <a:t>Стандартный</a:t>
            </a:r>
            <a:r>
              <a:rPr dirty="0" sz="1200" spc="-6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или</a:t>
            </a:r>
            <a:r>
              <a:rPr dirty="0" sz="1200" spc="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традиционный</a:t>
            </a:r>
            <a:r>
              <a:rPr dirty="0" sz="1200" spc="-5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способ</a:t>
            </a:r>
            <a:r>
              <a:rPr dirty="0" sz="1200" spc="-30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выполнения</a:t>
            </a:r>
            <a:endParaRPr sz="1200">
              <a:latin typeface="Microsoft Sans Serif"/>
              <a:cs typeface="Microsoft Sans Serif"/>
            </a:endParaRPr>
          </a:p>
          <a:p>
            <a:pPr algn="ctr" marL="414655">
              <a:lnSpc>
                <a:spcPct val="100000"/>
              </a:lnSpc>
            </a:pPr>
            <a:r>
              <a:rPr dirty="0" sz="1200" spc="-10">
                <a:latin typeface="Microsoft Sans Serif"/>
                <a:cs typeface="Microsoft Sans Serif"/>
              </a:rPr>
              <a:t>чего-</a:t>
            </a:r>
            <a:r>
              <a:rPr dirty="0" sz="1200">
                <a:latin typeface="Microsoft Sans Serif"/>
                <a:cs typeface="Microsoft Sans Serif"/>
              </a:rPr>
              <a:t>либо,</a:t>
            </a:r>
            <a:r>
              <a:rPr dirty="0" sz="1200" spc="-10">
                <a:latin typeface="Microsoft Sans Serif"/>
                <a:cs typeface="Microsoft Sans Serif"/>
              </a:rPr>
              <a:t> который </a:t>
            </a:r>
            <a:r>
              <a:rPr dirty="0" sz="1200">
                <a:latin typeface="Microsoft Sans Serif"/>
                <a:cs typeface="Microsoft Sans Serif"/>
              </a:rPr>
              <a:t>со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временем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получил</a:t>
            </a:r>
            <a:endParaRPr sz="1200">
              <a:latin typeface="Microsoft Sans Serif"/>
              <a:cs typeface="Microsoft Sans Serif"/>
            </a:endParaRPr>
          </a:p>
          <a:p>
            <a:pPr algn="ctr" marL="419100">
              <a:lnSpc>
                <a:spcPct val="100000"/>
              </a:lnSpc>
            </a:pPr>
            <a:r>
              <a:rPr dirty="0" sz="1200">
                <a:latin typeface="Microsoft Sans Serif"/>
                <a:cs typeface="Microsoft Sans Serif"/>
              </a:rPr>
              <a:t>широкое</a:t>
            </a:r>
            <a:r>
              <a:rPr dirty="0" sz="1200" spc="-8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признание.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523" y="1152143"/>
            <a:ext cx="3980179" cy="307975"/>
            <a:chOff x="1523" y="1152143"/>
            <a:chExt cx="3980179" cy="307975"/>
          </a:xfrm>
        </p:grpSpPr>
        <p:sp>
          <p:nvSpPr>
            <p:cNvPr id="12" name="object 12" descr=""/>
            <p:cNvSpPr/>
            <p:nvPr/>
          </p:nvSpPr>
          <p:spPr>
            <a:xfrm>
              <a:off x="1523" y="1303019"/>
              <a:ext cx="3980179" cy="0"/>
            </a:xfrm>
            <a:custGeom>
              <a:avLst/>
              <a:gdLst/>
              <a:ahLst/>
              <a:cxnLst/>
              <a:rect l="l" t="t" r="r" b="b"/>
              <a:pathLst>
                <a:path w="3980179" h="0">
                  <a:moveTo>
                    <a:pt x="0" y="0"/>
                  </a:moveTo>
                  <a:lnTo>
                    <a:pt x="3980179" y="0"/>
                  </a:lnTo>
                </a:path>
              </a:pathLst>
            </a:custGeom>
            <a:ln w="914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47343" y="1152143"/>
              <a:ext cx="2286000" cy="307975"/>
            </a:xfrm>
            <a:custGeom>
              <a:avLst/>
              <a:gdLst/>
              <a:ahLst/>
              <a:cxnLst/>
              <a:rect l="l" t="t" r="r" b="b"/>
              <a:pathLst>
                <a:path w="2286000" h="307975">
                  <a:moveTo>
                    <a:pt x="2226945" y="0"/>
                  </a:moveTo>
                  <a:lnTo>
                    <a:pt x="58750" y="0"/>
                  </a:lnTo>
                  <a:lnTo>
                    <a:pt x="35877" y="4063"/>
                  </a:lnTo>
                  <a:lnTo>
                    <a:pt x="17208" y="14985"/>
                  </a:lnTo>
                  <a:lnTo>
                    <a:pt x="4610" y="31241"/>
                  </a:lnTo>
                  <a:lnTo>
                    <a:pt x="0" y="51180"/>
                  </a:lnTo>
                  <a:lnTo>
                    <a:pt x="0" y="256285"/>
                  </a:lnTo>
                  <a:lnTo>
                    <a:pt x="4610" y="276351"/>
                  </a:lnTo>
                  <a:lnTo>
                    <a:pt x="17208" y="292607"/>
                  </a:lnTo>
                  <a:lnTo>
                    <a:pt x="35877" y="303529"/>
                  </a:lnTo>
                  <a:lnTo>
                    <a:pt x="58750" y="307593"/>
                  </a:lnTo>
                  <a:lnTo>
                    <a:pt x="2226945" y="307593"/>
                  </a:lnTo>
                  <a:lnTo>
                    <a:pt x="2249678" y="303529"/>
                  </a:lnTo>
                  <a:lnTo>
                    <a:pt x="2268347" y="292607"/>
                  </a:lnTo>
                  <a:lnTo>
                    <a:pt x="2281047" y="276351"/>
                  </a:lnTo>
                  <a:lnTo>
                    <a:pt x="2285619" y="256285"/>
                  </a:lnTo>
                  <a:lnTo>
                    <a:pt x="2285619" y="51180"/>
                  </a:lnTo>
                  <a:lnTo>
                    <a:pt x="2281047" y="31241"/>
                  </a:lnTo>
                  <a:lnTo>
                    <a:pt x="2268347" y="14985"/>
                  </a:lnTo>
                  <a:lnTo>
                    <a:pt x="2249678" y="4063"/>
                  </a:lnTo>
                  <a:lnTo>
                    <a:pt x="2226945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927912" y="1046226"/>
            <a:ext cx="6569075" cy="3638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81754">
              <a:lnSpc>
                <a:spcPts val="1240"/>
              </a:lnSpc>
              <a:spcBef>
                <a:spcPts val="105"/>
              </a:spcBef>
            </a:pPr>
            <a:r>
              <a:rPr dirty="0" sz="1050" spc="-75" b="1">
                <a:solidFill>
                  <a:srgbClr val="FFC000"/>
                </a:solidFill>
                <a:latin typeface="Arial"/>
                <a:cs typeface="Arial"/>
              </a:rPr>
              <a:t>ПЕРЕХОД</a:t>
            </a:r>
            <a:r>
              <a:rPr dirty="0" sz="1050" spc="-60" b="1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dirty="0" sz="1050" spc="-40" b="1">
                <a:solidFill>
                  <a:srgbClr val="FFFFFF"/>
                </a:solidFill>
                <a:latin typeface="Arial"/>
                <a:cs typeface="Arial"/>
              </a:rPr>
              <a:t>ОТ</a:t>
            </a:r>
            <a:r>
              <a:rPr dirty="0" sz="105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70" b="1">
                <a:solidFill>
                  <a:srgbClr val="FFFFFF"/>
                </a:solidFill>
                <a:latin typeface="Arial"/>
                <a:cs typeface="Arial"/>
              </a:rPr>
              <a:t>ТРАДИЦИОННОЙ</a:t>
            </a:r>
            <a:r>
              <a:rPr dirty="0" sz="105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50" b="1">
                <a:solidFill>
                  <a:srgbClr val="FFFFFF"/>
                </a:solidFill>
                <a:latin typeface="Arial"/>
                <a:cs typeface="Arial"/>
              </a:rPr>
              <a:t>ПРАКТИКИ…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420"/>
              </a:lnSpc>
            </a:pPr>
            <a:r>
              <a:rPr dirty="0" sz="1200" spc="-10" b="1">
                <a:latin typeface="Arial"/>
                <a:cs typeface="Arial"/>
              </a:rPr>
              <a:t>Конвенциональная</a:t>
            </a:r>
            <a:r>
              <a:rPr dirty="0" sz="1200" spc="7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практика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6064" y="1959863"/>
            <a:ext cx="118872" cy="146304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8592" y="1956816"/>
            <a:ext cx="118871" cy="146304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59151" y="1956816"/>
            <a:ext cx="118872" cy="146304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0114" y="2250477"/>
            <a:ext cx="915754" cy="873579"/>
          </a:xfrm>
          <a:prstGeom prst="rect">
            <a:avLst/>
          </a:prstGeom>
        </p:spPr>
      </p:pic>
      <p:sp>
        <p:nvSpPr>
          <p:cNvPr id="19" name="object 19" descr=""/>
          <p:cNvSpPr/>
          <p:nvPr/>
        </p:nvSpPr>
        <p:spPr>
          <a:xfrm>
            <a:off x="499872" y="3486911"/>
            <a:ext cx="3340735" cy="1657985"/>
          </a:xfrm>
          <a:custGeom>
            <a:avLst/>
            <a:gdLst/>
            <a:ahLst/>
            <a:cxnLst/>
            <a:rect l="l" t="t" r="r" b="b"/>
            <a:pathLst>
              <a:path w="3340735" h="1657985">
                <a:moveTo>
                  <a:pt x="3238245" y="0"/>
                </a:moveTo>
                <a:lnTo>
                  <a:pt x="102019" y="0"/>
                </a:lnTo>
                <a:lnTo>
                  <a:pt x="62306" y="10922"/>
                </a:lnTo>
                <a:lnTo>
                  <a:pt x="29883" y="40893"/>
                </a:lnTo>
                <a:lnTo>
                  <a:pt x="8013" y="85471"/>
                </a:lnTo>
                <a:lnTo>
                  <a:pt x="0" y="139953"/>
                </a:lnTo>
                <a:lnTo>
                  <a:pt x="0" y="1517738"/>
                </a:lnTo>
                <a:lnTo>
                  <a:pt x="8013" y="1572235"/>
                </a:lnTo>
                <a:lnTo>
                  <a:pt x="29883" y="1616731"/>
                </a:lnTo>
                <a:lnTo>
                  <a:pt x="62306" y="1646729"/>
                </a:lnTo>
                <a:lnTo>
                  <a:pt x="102019" y="1657728"/>
                </a:lnTo>
                <a:lnTo>
                  <a:pt x="3238245" y="1657728"/>
                </a:lnTo>
                <a:lnTo>
                  <a:pt x="3277869" y="1646729"/>
                </a:lnTo>
                <a:lnTo>
                  <a:pt x="3310381" y="1616731"/>
                </a:lnTo>
                <a:lnTo>
                  <a:pt x="3332226" y="1572235"/>
                </a:lnTo>
                <a:lnTo>
                  <a:pt x="3340227" y="1517738"/>
                </a:lnTo>
                <a:lnTo>
                  <a:pt x="3340227" y="139953"/>
                </a:lnTo>
                <a:lnTo>
                  <a:pt x="3332226" y="85471"/>
                </a:lnTo>
                <a:lnTo>
                  <a:pt x="3310381" y="40893"/>
                </a:lnTo>
                <a:lnTo>
                  <a:pt x="3277869" y="10922"/>
                </a:lnTo>
                <a:lnTo>
                  <a:pt x="3238245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572211" y="2408885"/>
            <a:ext cx="2940685" cy="10496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46100" marR="802005">
              <a:lnSpc>
                <a:spcPct val="100000"/>
              </a:lnSpc>
              <a:spcBef>
                <a:spcPts val="110"/>
              </a:spcBef>
            </a:pPr>
            <a:r>
              <a:rPr dirty="0" sz="1600" spc="-90" b="1" i="1">
                <a:latin typeface="Arial"/>
                <a:cs typeface="Arial"/>
              </a:rPr>
              <a:t>Зачем</a:t>
            </a:r>
            <a:r>
              <a:rPr dirty="0" sz="1600" spc="-145" b="1" i="1">
                <a:latin typeface="Arial"/>
                <a:cs typeface="Arial"/>
              </a:rPr>
              <a:t> </a:t>
            </a:r>
            <a:r>
              <a:rPr dirty="0" sz="1600" spc="-75" b="1" i="1">
                <a:latin typeface="Arial"/>
                <a:cs typeface="Arial"/>
              </a:rPr>
              <a:t>нам</a:t>
            </a:r>
            <a:r>
              <a:rPr dirty="0" sz="1600" spc="-120" b="1" i="1">
                <a:latin typeface="Arial"/>
                <a:cs typeface="Arial"/>
              </a:rPr>
              <a:t> </a:t>
            </a:r>
            <a:r>
              <a:rPr dirty="0" sz="1600" spc="-80" b="1" i="1">
                <a:latin typeface="Arial"/>
                <a:cs typeface="Arial"/>
              </a:rPr>
              <a:t>нужен </a:t>
            </a:r>
            <a:r>
              <a:rPr dirty="0" sz="1600" spc="-10" b="1" i="1">
                <a:solidFill>
                  <a:srgbClr val="6885BB"/>
                </a:solidFill>
                <a:latin typeface="Arial"/>
                <a:cs typeface="Arial"/>
              </a:rPr>
              <a:t>двигаться дальше?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1400" b="1">
                <a:solidFill>
                  <a:srgbClr val="172034"/>
                </a:solidFill>
                <a:latin typeface="Arial"/>
                <a:cs typeface="Arial"/>
              </a:rPr>
              <a:t>Это</a:t>
            </a:r>
            <a:r>
              <a:rPr dirty="0" sz="1400" spc="-15" b="1">
                <a:solidFill>
                  <a:srgbClr val="172034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172034"/>
                </a:solidFill>
                <a:latin typeface="Arial"/>
                <a:cs typeface="Arial"/>
              </a:rPr>
              <a:t>более</a:t>
            </a:r>
            <a:r>
              <a:rPr dirty="0" sz="1400" spc="-65" b="1">
                <a:solidFill>
                  <a:srgbClr val="172034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172034"/>
                </a:solidFill>
                <a:latin typeface="Arial"/>
                <a:cs typeface="Arial"/>
              </a:rPr>
              <a:t>трудоемко</a:t>
            </a:r>
            <a:r>
              <a:rPr dirty="0" sz="1400" spc="10" b="1">
                <a:solidFill>
                  <a:srgbClr val="172034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172034"/>
                </a:solidFill>
                <a:latin typeface="Arial"/>
                <a:cs typeface="Arial"/>
              </a:rPr>
              <a:t>и</a:t>
            </a:r>
            <a:r>
              <a:rPr dirty="0" sz="1400" spc="-70" b="1">
                <a:solidFill>
                  <a:srgbClr val="172034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172034"/>
                </a:solidFill>
                <a:latin typeface="Arial"/>
                <a:cs typeface="Arial"/>
              </a:rPr>
              <a:t>затратно.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08787" y="3598240"/>
            <a:ext cx="2922270" cy="1435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Данные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революции</a:t>
            </a:r>
            <a:r>
              <a:rPr dirty="0" sz="12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создают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спрос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на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адаптивное</a:t>
            </a:r>
            <a:r>
              <a:rPr dirty="0" sz="12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предоставление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данных.</a:t>
            </a:r>
            <a:endParaRPr sz="1200">
              <a:latin typeface="Arial"/>
              <a:cs typeface="Arial"/>
            </a:endParaRPr>
          </a:p>
          <a:p>
            <a:pPr marL="185420" indent="-172720">
              <a:lnSpc>
                <a:spcPct val="100000"/>
              </a:lnSpc>
              <a:spcBef>
                <a:spcPts val="1295"/>
              </a:spcBef>
              <a:buFont typeface="Microsoft Sans Serif"/>
              <a:buChar char="•"/>
              <a:tabLst>
                <a:tab pos="185420" algn="l"/>
              </a:tabLst>
            </a:pPr>
            <a:r>
              <a:rPr dirty="0" sz="1200" spc="-30" b="1" i="1">
                <a:solidFill>
                  <a:srgbClr val="FFFFFF"/>
                </a:solidFill>
                <a:latin typeface="Arial"/>
                <a:cs typeface="Arial"/>
              </a:rPr>
              <a:t>Более</a:t>
            </a:r>
            <a:r>
              <a:rPr dirty="0" sz="1200" spc="-4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своевременное</a:t>
            </a:r>
            <a:endParaRPr sz="1200">
              <a:latin typeface="Arial"/>
              <a:cs typeface="Arial"/>
            </a:endParaRPr>
          </a:p>
          <a:p>
            <a:pPr marL="185420" indent="-172720">
              <a:lnSpc>
                <a:spcPct val="100000"/>
              </a:lnSpc>
              <a:spcBef>
                <a:spcPts val="1300"/>
              </a:spcBef>
              <a:buFont typeface="Microsoft Sans Serif"/>
              <a:buChar char="•"/>
              <a:tabLst>
                <a:tab pos="185420" algn="l"/>
              </a:tabLst>
            </a:pPr>
            <a:r>
              <a:rPr dirty="0" sz="1200" spc="-30" b="1" i="1">
                <a:solidFill>
                  <a:srgbClr val="FFFFFF"/>
                </a:solidFill>
                <a:latin typeface="Arial"/>
                <a:cs typeface="Arial"/>
              </a:rPr>
              <a:t>Более</a:t>
            </a:r>
            <a:r>
              <a:rPr dirty="0" sz="1200" spc="-4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детальной</a:t>
            </a:r>
            <a:endParaRPr sz="1200">
              <a:latin typeface="Arial"/>
              <a:cs typeface="Arial"/>
            </a:endParaRPr>
          </a:p>
          <a:p>
            <a:pPr marL="185420" indent="-172720">
              <a:lnSpc>
                <a:spcPct val="100000"/>
              </a:lnSpc>
              <a:spcBef>
                <a:spcPts val="1295"/>
              </a:spcBef>
              <a:buFont typeface="Microsoft Sans Serif"/>
              <a:buChar char="•"/>
              <a:tabLst>
                <a:tab pos="185420" algn="l"/>
              </a:tabLst>
            </a:pPr>
            <a:r>
              <a:rPr dirty="0" sz="1200" spc="-30" b="1" i="1">
                <a:solidFill>
                  <a:srgbClr val="FFFFFF"/>
                </a:solidFill>
                <a:latin typeface="Arial"/>
                <a:cs typeface="Arial"/>
              </a:rPr>
              <a:t>Более</a:t>
            </a:r>
            <a:r>
              <a:rPr dirty="0" sz="1200" spc="-4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актуально</a:t>
            </a:r>
            <a:endParaRPr sz="12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805553" y="2217547"/>
            <a:ext cx="1278255" cy="45974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100"/>
              </a:lnSpc>
              <a:spcBef>
                <a:spcPts val="225"/>
              </a:spcBef>
            </a:pPr>
            <a:r>
              <a:rPr dirty="0" sz="1000" spc="-10">
                <a:latin typeface="Microsoft Sans Serif"/>
                <a:cs typeface="Microsoft Sans Serif"/>
              </a:rPr>
              <a:t>Анкетирование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на </a:t>
            </a:r>
            <a:r>
              <a:rPr dirty="0" sz="1000" spc="-10">
                <a:latin typeface="Microsoft Sans Serif"/>
                <a:cs typeface="Microsoft Sans Serif"/>
              </a:rPr>
              <a:t>бумажных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носителях </a:t>
            </a:r>
            <a:r>
              <a:rPr dirty="0" sz="1000">
                <a:latin typeface="Microsoft Sans Serif"/>
                <a:cs typeface="Microsoft Sans Serif"/>
              </a:rPr>
              <a:t>и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личные</a:t>
            </a:r>
            <a:r>
              <a:rPr dirty="0" sz="1000" spc="-10">
                <a:latin typeface="Microsoft Sans Serif"/>
                <a:cs typeface="Microsoft Sans Serif"/>
              </a:rPr>
              <a:t> интервью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805553" y="2788411"/>
            <a:ext cx="1239520" cy="319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100"/>
              </a:lnSpc>
              <a:spcBef>
                <a:spcPts val="225"/>
              </a:spcBef>
            </a:pPr>
            <a:r>
              <a:rPr dirty="0" sz="1000" spc="-10">
                <a:latin typeface="Microsoft Sans Serif"/>
                <a:cs typeface="Microsoft Sans Serif"/>
              </a:rPr>
              <a:t>Крупномасштабные </a:t>
            </a:r>
            <a:r>
              <a:rPr dirty="0" sz="1000">
                <a:latin typeface="Microsoft Sans Serif"/>
                <a:cs typeface="Microsoft Sans Serif"/>
              </a:rPr>
              <a:t>выборочные</a:t>
            </a:r>
            <a:r>
              <a:rPr dirty="0" sz="1000" spc="-10">
                <a:latin typeface="Microsoft Sans Serif"/>
                <a:cs typeface="Microsoft Sans Serif"/>
              </a:rPr>
              <a:t> опросы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661153" y="3466338"/>
            <a:ext cx="167322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latin typeface="Microsoft Sans Serif"/>
                <a:cs typeface="Microsoft Sans Serif"/>
              </a:rPr>
              <a:t>Обработка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данных </a:t>
            </a:r>
            <a:r>
              <a:rPr dirty="0" sz="1000" spc="-10">
                <a:latin typeface="Microsoft Sans Serif"/>
                <a:cs typeface="Microsoft Sans Serif"/>
              </a:rPr>
              <a:t>вручную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668392" y="4018584"/>
            <a:ext cx="1520190" cy="319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100"/>
              </a:lnSpc>
              <a:spcBef>
                <a:spcPts val="225"/>
              </a:spcBef>
            </a:pPr>
            <a:r>
              <a:rPr dirty="0" sz="1000" spc="-10">
                <a:latin typeface="Microsoft Sans Serif"/>
                <a:cs typeface="Microsoft Sans Serif"/>
              </a:rPr>
              <a:t>Статистические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отчёты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в </a:t>
            </a:r>
            <a:r>
              <a:rPr dirty="0" sz="1000" spc="-10">
                <a:latin typeface="Microsoft Sans Serif"/>
                <a:cs typeface="Microsoft Sans Serif"/>
              </a:rPr>
              <a:t>печатном</a:t>
            </a:r>
            <a:r>
              <a:rPr dirty="0" sz="1000" spc="-20">
                <a:latin typeface="Microsoft Sans Serif"/>
                <a:cs typeface="Microsoft Sans Serif"/>
              </a:rPr>
              <a:t> виде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689475" y="4540706"/>
            <a:ext cx="1596390" cy="3321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>
                <a:latin typeface="Microsoft Sans Serif"/>
                <a:cs typeface="Microsoft Sans Serif"/>
              </a:rPr>
              <a:t>Перепись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населения</a:t>
            </a:r>
            <a:r>
              <a:rPr dirty="0" sz="1000" spc="-5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раз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в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000">
                <a:latin typeface="Microsoft Sans Serif"/>
                <a:cs typeface="Microsoft Sans Serif"/>
              </a:rPr>
              <a:t>десять</a:t>
            </a:r>
            <a:r>
              <a:rPr dirty="0" sz="1000" spc="-25">
                <a:latin typeface="Microsoft Sans Serif"/>
                <a:cs typeface="Microsoft Sans Serif"/>
              </a:rPr>
              <a:t> лет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6728586" y="2138248"/>
            <a:ext cx="2395220" cy="442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100"/>
              </a:spcBef>
            </a:pPr>
            <a:r>
              <a:rPr dirty="0" sz="900">
                <a:latin typeface="Microsoft Sans Serif"/>
                <a:cs typeface="Microsoft Sans Serif"/>
              </a:rPr>
              <a:t>CAPI</a:t>
            </a:r>
            <a:r>
              <a:rPr dirty="0" sz="900" spc="2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-</a:t>
            </a:r>
            <a:r>
              <a:rPr dirty="0" sz="900" spc="1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личное</a:t>
            </a:r>
            <a:r>
              <a:rPr dirty="0" sz="900" spc="-2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компьютерное</a:t>
            </a:r>
            <a:r>
              <a:rPr dirty="0" sz="900" spc="-4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интервью</a:t>
            </a:r>
            <a:r>
              <a:rPr dirty="0" sz="900" spc="50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CATI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-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телефонное</a:t>
            </a:r>
            <a:r>
              <a:rPr dirty="0" sz="900" spc="2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компьютерное</a:t>
            </a:r>
            <a:r>
              <a:rPr dirty="0" sz="900" spc="-8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интервью </a:t>
            </a:r>
            <a:r>
              <a:rPr dirty="0" sz="900">
                <a:latin typeface="Microsoft Sans Serif"/>
                <a:cs typeface="Microsoft Sans Serif"/>
              </a:rPr>
              <a:t>CAWI</a:t>
            </a:r>
            <a:r>
              <a:rPr dirty="0" sz="900" spc="-2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-</a:t>
            </a:r>
            <a:r>
              <a:rPr dirty="0" sz="900" spc="6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веб-интервью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912609" y="2813430"/>
            <a:ext cx="1389380" cy="319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100"/>
              </a:lnSpc>
              <a:spcBef>
                <a:spcPts val="225"/>
              </a:spcBef>
            </a:pPr>
            <a:r>
              <a:rPr dirty="0" sz="1000">
                <a:latin typeface="Microsoft Sans Serif"/>
                <a:cs typeface="Microsoft Sans Serif"/>
              </a:rPr>
              <a:t>Big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Data и</a:t>
            </a:r>
            <a:r>
              <a:rPr dirty="0" sz="1000" spc="2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SAE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(оценка </a:t>
            </a:r>
            <a:r>
              <a:rPr dirty="0" sz="1000">
                <a:latin typeface="Microsoft Sans Serif"/>
                <a:cs typeface="Microsoft Sans Serif"/>
              </a:rPr>
              <a:t>малых</a:t>
            </a:r>
            <a:r>
              <a:rPr dirty="0" sz="1000" spc="-10">
                <a:latin typeface="Microsoft Sans Serif"/>
                <a:cs typeface="Microsoft Sans Serif"/>
              </a:rPr>
              <a:t> районов)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912609" y="3352927"/>
            <a:ext cx="1682114" cy="3194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2700" marR="5080">
              <a:lnSpc>
                <a:spcPts val="1100"/>
              </a:lnSpc>
              <a:spcBef>
                <a:spcPts val="225"/>
              </a:spcBef>
            </a:pPr>
            <a:r>
              <a:rPr dirty="0" sz="1000">
                <a:latin typeface="Microsoft Sans Serif"/>
                <a:cs typeface="Microsoft Sans Serif"/>
              </a:rPr>
              <a:t>OCR,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машинное</a:t>
            </a:r>
            <a:r>
              <a:rPr dirty="0" sz="1000" spc="-5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обучение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и </a:t>
            </a:r>
            <a:r>
              <a:rPr dirty="0" sz="1000" spc="-25">
                <a:latin typeface="Microsoft Sans Serif"/>
                <a:cs typeface="Microsoft Sans Serif"/>
              </a:rPr>
              <a:t>ИИ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912609" y="3948176"/>
            <a:ext cx="1639570" cy="45974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ct val="92100"/>
              </a:lnSpc>
              <a:spcBef>
                <a:spcPts val="200"/>
              </a:spcBef>
            </a:pPr>
            <a:r>
              <a:rPr dirty="0" sz="1000" spc="-10">
                <a:latin typeface="Microsoft Sans Serif"/>
                <a:cs typeface="Microsoft Sans Serif"/>
              </a:rPr>
              <a:t>Статистические</a:t>
            </a:r>
            <a:r>
              <a:rPr dirty="0" sz="1000" spc="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панели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и </a:t>
            </a:r>
            <a:r>
              <a:rPr dirty="0" sz="1000">
                <a:latin typeface="Microsoft Sans Serif"/>
                <a:cs typeface="Microsoft Sans Serif"/>
              </a:rPr>
              <a:t>порталы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открытых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данных, </a:t>
            </a:r>
            <a:r>
              <a:rPr dirty="0" sz="1000">
                <a:latin typeface="Microsoft Sans Serif"/>
                <a:cs typeface="Microsoft Sans Serif"/>
              </a:rPr>
              <a:t>доступ</a:t>
            </a:r>
            <a:r>
              <a:rPr dirty="0" sz="1000" spc="-6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к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данным</a:t>
            </a:r>
            <a:r>
              <a:rPr dirty="0" sz="1000" spc="-6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через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API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909307" y="4488586"/>
            <a:ext cx="1891030" cy="45402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40"/>
              </a:spcBef>
            </a:pPr>
            <a:r>
              <a:rPr dirty="0" sz="1000" spc="-20">
                <a:latin typeface="Microsoft Sans Serif"/>
                <a:cs typeface="Microsoft Sans Serif"/>
              </a:rPr>
              <a:t>Динамический</a:t>
            </a:r>
            <a:r>
              <a:rPr dirty="0" sz="1000" spc="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и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непрерывный </a:t>
            </a:r>
            <a:r>
              <a:rPr dirty="0" sz="1000">
                <a:latin typeface="Microsoft Sans Serif"/>
                <a:cs typeface="Microsoft Sans Serif"/>
              </a:rPr>
              <a:t>сбор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данных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с </a:t>
            </a:r>
            <a:r>
              <a:rPr dirty="0" sz="1000" spc="-10">
                <a:latin typeface="Microsoft Sans Serif"/>
                <a:cs typeface="Microsoft Sans Serif"/>
              </a:rPr>
              <a:t>использованием административных</a:t>
            </a:r>
            <a:r>
              <a:rPr dirty="0" sz="1000" spc="7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данных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4352353" y="1664207"/>
            <a:ext cx="4331970" cy="3313429"/>
            <a:chOff x="4352353" y="1664207"/>
            <a:chExt cx="4331970" cy="3313429"/>
          </a:xfrm>
        </p:grpSpPr>
        <p:sp>
          <p:nvSpPr>
            <p:cNvPr id="33" name="object 33" descr=""/>
            <p:cNvSpPr/>
            <p:nvPr/>
          </p:nvSpPr>
          <p:spPr>
            <a:xfrm>
              <a:off x="4357115" y="2074163"/>
              <a:ext cx="4322445" cy="2383790"/>
            </a:xfrm>
            <a:custGeom>
              <a:avLst/>
              <a:gdLst/>
              <a:ahLst/>
              <a:cxnLst/>
              <a:rect l="l" t="t" r="r" b="b"/>
              <a:pathLst>
                <a:path w="4322445" h="2383790">
                  <a:moveTo>
                    <a:pt x="0" y="0"/>
                  </a:moveTo>
                  <a:lnTo>
                    <a:pt x="4322064" y="0"/>
                  </a:lnTo>
                </a:path>
                <a:path w="4322445" h="2383790">
                  <a:moveTo>
                    <a:pt x="0" y="595884"/>
                  </a:moveTo>
                  <a:lnTo>
                    <a:pt x="4322064" y="595884"/>
                  </a:lnTo>
                </a:path>
                <a:path w="4322445" h="2383790">
                  <a:moveTo>
                    <a:pt x="0" y="2383231"/>
                  </a:moveTo>
                  <a:lnTo>
                    <a:pt x="4322064" y="2383231"/>
                  </a:lnTo>
                </a:path>
                <a:path w="4322445" h="2383790">
                  <a:moveTo>
                    <a:pt x="0" y="1787398"/>
                  </a:moveTo>
                  <a:lnTo>
                    <a:pt x="4322064" y="1787398"/>
                  </a:lnTo>
                </a:path>
                <a:path w="4322445" h="2383790">
                  <a:moveTo>
                    <a:pt x="0" y="1191641"/>
                  </a:moveTo>
                  <a:lnTo>
                    <a:pt x="4322064" y="1191641"/>
                  </a:lnTo>
                </a:path>
              </a:pathLst>
            </a:custGeom>
            <a:ln w="9144">
              <a:solidFill>
                <a:srgbClr val="B3BCC6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1664207"/>
              <a:ext cx="408431" cy="417575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2145791"/>
              <a:ext cx="408431" cy="420624"/>
            </a:xfrm>
            <a:prstGeom prst="rect">
              <a:avLst/>
            </a:prstGeom>
          </p:spPr>
        </p:pic>
        <p:pic>
          <p:nvPicPr>
            <p:cNvPr id="36" name="object 3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4556759"/>
              <a:ext cx="408431" cy="420623"/>
            </a:xfrm>
            <a:prstGeom prst="rect">
              <a:avLst/>
            </a:prstGeom>
          </p:spPr>
        </p:pic>
        <p:pic>
          <p:nvPicPr>
            <p:cNvPr id="37" name="object 3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3931919"/>
              <a:ext cx="408431" cy="420623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3361943"/>
              <a:ext cx="408431" cy="420624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8503" y="2764535"/>
              <a:ext cx="408431" cy="420624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4379975" y="1697735"/>
              <a:ext cx="286385" cy="286385"/>
            </a:xfrm>
            <a:custGeom>
              <a:avLst/>
              <a:gdLst/>
              <a:ahLst/>
              <a:cxnLst/>
              <a:rect l="l" t="t" r="r" b="b"/>
              <a:pathLst>
                <a:path w="286385" h="286385">
                  <a:moveTo>
                    <a:pt x="143128" y="0"/>
                  </a:moveTo>
                  <a:lnTo>
                    <a:pt x="97916" y="7238"/>
                  </a:lnTo>
                  <a:lnTo>
                    <a:pt x="58674" y="27686"/>
                  </a:lnTo>
                  <a:lnTo>
                    <a:pt x="27686" y="58674"/>
                  </a:lnTo>
                  <a:lnTo>
                    <a:pt x="7238" y="97916"/>
                  </a:lnTo>
                  <a:lnTo>
                    <a:pt x="0" y="143128"/>
                  </a:lnTo>
                  <a:lnTo>
                    <a:pt x="7238" y="188340"/>
                  </a:lnTo>
                  <a:lnTo>
                    <a:pt x="27686" y="227583"/>
                  </a:lnTo>
                  <a:lnTo>
                    <a:pt x="58674" y="258571"/>
                  </a:lnTo>
                  <a:lnTo>
                    <a:pt x="97916" y="279019"/>
                  </a:lnTo>
                  <a:lnTo>
                    <a:pt x="143128" y="286257"/>
                  </a:lnTo>
                  <a:lnTo>
                    <a:pt x="188340" y="279019"/>
                  </a:lnTo>
                  <a:lnTo>
                    <a:pt x="227584" y="258571"/>
                  </a:lnTo>
                  <a:lnTo>
                    <a:pt x="258572" y="227583"/>
                  </a:lnTo>
                  <a:lnTo>
                    <a:pt x="279019" y="188340"/>
                  </a:lnTo>
                  <a:lnTo>
                    <a:pt x="286258" y="143128"/>
                  </a:lnTo>
                  <a:lnTo>
                    <a:pt x="279019" y="97916"/>
                  </a:lnTo>
                  <a:lnTo>
                    <a:pt x="258572" y="58674"/>
                  </a:lnTo>
                  <a:lnTo>
                    <a:pt x="227584" y="27686"/>
                  </a:lnTo>
                  <a:lnTo>
                    <a:pt x="188340" y="7238"/>
                  </a:lnTo>
                  <a:lnTo>
                    <a:pt x="14312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4471796" y="1731721"/>
            <a:ext cx="110489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4379976" y="2240279"/>
            <a:ext cx="286385" cy="286385"/>
          </a:xfrm>
          <a:custGeom>
            <a:avLst/>
            <a:gdLst/>
            <a:ahLst/>
            <a:cxnLst/>
            <a:rect l="l" t="t" r="r" b="b"/>
            <a:pathLst>
              <a:path w="286385" h="286385">
                <a:moveTo>
                  <a:pt x="143128" y="0"/>
                </a:moveTo>
                <a:lnTo>
                  <a:pt x="97916" y="7238"/>
                </a:lnTo>
                <a:lnTo>
                  <a:pt x="58674" y="27558"/>
                </a:lnTo>
                <a:lnTo>
                  <a:pt x="27686" y="58546"/>
                </a:lnTo>
                <a:lnTo>
                  <a:pt x="7238" y="97789"/>
                </a:lnTo>
                <a:lnTo>
                  <a:pt x="0" y="143001"/>
                </a:lnTo>
                <a:lnTo>
                  <a:pt x="7238" y="188341"/>
                </a:lnTo>
                <a:lnTo>
                  <a:pt x="27686" y="227583"/>
                </a:lnTo>
                <a:lnTo>
                  <a:pt x="58674" y="258571"/>
                </a:lnTo>
                <a:lnTo>
                  <a:pt x="97916" y="278892"/>
                </a:lnTo>
                <a:lnTo>
                  <a:pt x="143128" y="286131"/>
                </a:lnTo>
                <a:lnTo>
                  <a:pt x="188340" y="278892"/>
                </a:lnTo>
                <a:lnTo>
                  <a:pt x="227584" y="258571"/>
                </a:lnTo>
                <a:lnTo>
                  <a:pt x="258572" y="227583"/>
                </a:lnTo>
                <a:lnTo>
                  <a:pt x="279019" y="188341"/>
                </a:lnTo>
                <a:lnTo>
                  <a:pt x="286258" y="143001"/>
                </a:lnTo>
                <a:lnTo>
                  <a:pt x="279019" y="97789"/>
                </a:lnTo>
                <a:lnTo>
                  <a:pt x="258572" y="58546"/>
                </a:lnTo>
                <a:lnTo>
                  <a:pt x="227584" y="27558"/>
                </a:lnTo>
                <a:lnTo>
                  <a:pt x="188340" y="7238"/>
                </a:lnTo>
                <a:lnTo>
                  <a:pt x="14312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4471796" y="2275713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4395215" y="2807207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60" h="289560">
                <a:moveTo>
                  <a:pt x="144653" y="0"/>
                </a:moveTo>
                <a:lnTo>
                  <a:pt x="98933" y="7366"/>
                </a:lnTo>
                <a:lnTo>
                  <a:pt x="59182" y="27940"/>
                </a:lnTo>
                <a:lnTo>
                  <a:pt x="27939" y="59182"/>
                </a:lnTo>
                <a:lnTo>
                  <a:pt x="7366" y="98933"/>
                </a:lnTo>
                <a:lnTo>
                  <a:pt x="0" y="144653"/>
                </a:lnTo>
                <a:lnTo>
                  <a:pt x="7366" y="190373"/>
                </a:lnTo>
                <a:lnTo>
                  <a:pt x="27939" y="230124"/>
                </a:lnTo>
                <a:lnTo>
                  <a:pt x="59182" y="261366"/>
                </a:lnTo>
                <a:lnTo>
                  <a:pt x="98933" y="281940"/>
                </a:lnTo>
                <a:lnTo>
                  <a:pt x="144653" y="289306"/>
                </a:lnTo>
                <a:lnTo>
                  <a:pt x="190373" y="281940"/>
                </a:lnTo>
                <a:lnTo>
                  <a:pt x="230124" y="261366"/>
                </a:lnTo>
                <a:lnTo>
                  <a:pt x="261366" y="230124"/>
                </a:lnTo>
                <a:lnTo>
                  <a:pt x="281939" y="190373"/>
                </a:lnTo>
                <a:lnTo>
                  <a:pt x="289306" y="144653"/>
                </a:lnTo>
                <a:lnTo>
                  <a:pt x="281939" y="98933"/>
                </a:lnTo>
                <a:lnTo>
                  <a:pt x="261366" y="59182"/>
                </a:lnTo>
                <a:lnTo>
                  <a:pt x="230124" y="27940"/>
                </a:lnTo>
                <a:lnTo>
                  <a:pt x="190373" y="7366"/>
                </a:lnTo>
                <a:lnTo>
                  <a:pt x="14465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4487926" y="2844545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4379976" y="3441191"/>
            <a:ext cx="286385" cy="286385"/>
          </a:xfrm>
          <a:custGeom>
            <a:avLst/>
            <a:gdLst/>
            <a:ahLst/>
            <a:cxnLst/>
            <a:rect l="l" t="t" r="r" b="b"/>
            <a:pathLst>
              <a:path w="286385" h="286385">
                <a:moveTo>
                  <a:pt x="143128" y="0"/>
                </a:moveTo>
                <a:lnTo>
                  <a:pt x="97916" y="7238"/>
                </a:lnTo>
                <a:lnTo>
                  <a:pt x="58674" y="27558"/>
                </a:lnTo>
                <a:lnTo>
                  <a:pt x="27686" y="58546"/>
                </a:lnTo>
                <a:lnTo>
                  <a:pt x="7238" y="97916"/>
                </a:lnTo>
                <a:lnTo>
                  <a:pt x="0" y="143128"/>
                </a:lnTo>
                <a:lnTo>
                  <a:pt x="7238" y="188340"/>
                </a:lnTo>
                <a:lnTo>
                  <a:pt x="27686" y="227583"/>
                </a:lnTo>
                <a:lnTo>
                  <a:pt x="58674" y="258571"/>
                </a:lnTo>
                <a:lnTo>
                  <a:pt x="97916" y="278891"/>
                </a:lnTo>
                <a:lnTo>
                  <a:pt x="143128" y="286130"/>
                </a:lnTo>
                <a:lnTo>
                  <a:pt x="188340" y="278891"/>
                </a:lnTo>
                <a:lnTo>
                  <a:pt x="227584" y="258571"/>
                </a:lnTo>
                <a:lnTo>
                  <a:pt x="258572" y="227583"/>
                </a:lnTo>
                <a:lnTo>
                  <a:pt x="279019" y="188340"/>
                </a:lnTo>
                <a:lnTo>
                  <a:pt x="286258" y="143128"/>
                </a:lnTo>
                <a:lnTo>
                  <a:pt x="279019" y="97916"/>
                </a:lnTo>
                <a:lnTo>
                  <a:pt x="258572" y="58546"/>
                </a:lnTo>
                <a:lnTo>
                  <a:pt x="227584" y="27558"/>
                </a:lnTo>
                <a:lnTo>
                  <a:pt x="188340" y="7238"/>
                </a:lnTo>
                <a:lnTo>
                  <a:pt x="14312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4471796" y="3477259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 descr=""/>
          <p:cNvSpPr/>
          <p:nvPr/>
        </p:nvSpPr>
        <p:spPr>
          <a:xfrm>
            <a:off x="4379976" y="4020311"/>
            <a:ext cx="286385" cy="289560"/>
          </a:xfrm>
          <a:custGeom>
            <a:avLst/>
            <a:gdLst/>
            <a:ahLst/>
            <a:cxnLst/>
            <a:rect l="l" t="t" r="r" b="b"/>
            <a:pathLst>
              <a:path w="286385" h="289560">
                <a:moveTo>
                  <a:pt x="143128" y="0"/>
                </a:moveTo>
                <a:lnTo>
                  <a:pt x="97916" y="7378"/>
                </a:lnTo>
                <a:lnTo>
                  <a:pt x="58674" y="27901"/>
                </a:lnTo>
                <a:lnTo>
                  <a:pt x="27686" y="59220"/>
                </a:lnTo>
                <a:lnTo>
                  <a:pt x="7238" y="98920"/>
                </a:lnTo>
                <a:lnTo>
                  <a:pt x="0" y="144640"/>
                </a:lnTo>
                <a:lnTo>
                  <a:pt x="7238" y="190360"/>
                </a:lnTo>
                <a:lnTo>
                  <a:pt x="27686" y="230060"/>
                </a:lnTo>
                <a:lnTo>
                  <a:pt x="58674" y="261365"/>
                </a:lnTo>
                <a:lnTo>
                  <a:pt x="97916" y="281901"/>
                </a:lnTo>
                <a:lnTo>
                  <a:pt x="143128" y="289280"/>
                </a:lnTo>
                <a:lnTo>
                  <a:pt x="188340" y="281901"/>
                </a:lnTo>
                <a:lnTo>
                  <a:pt x="227584" y="261365"/>
                </a:lnTo>
                <a:lnTo>
                  <a:pt x="258572" y="230060"/>
                </a:lnTo>
                <a:lnTo>
                  <a:pt x="279019" y="190360"/>
                </a:lnTo>
                <a:lnTo>
                  <a:pt x="286258" y="144640"/>
                </a:lnTo>
                <a:lnTo>
                  <a:pt x="279019" y="98920"/>
                </a:lnTo>
                <a:lnTo>
                  <a:pt x="258572" y="59220"/>
                </a:lnTo>
                <a:lnTo>
                  <a:pt x="227584" y="27901"/>
                </a:lnTo>
                <a:lnTo>
                  <a:pt x="188340" y="7378"/>
                </a:lnTo>
                <a:lnTo>
                  <a:pt x="14312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4471796" y="4059123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sp>
        <p:nvSpPr>
          <p:cNvPr id="50" name="object 50" descr=""/>
          <p:cNvSpPr/>
          <p:nvPr/>
        </p:nvSpPr>
        <p:spPr>
          <a:xfrm>
            <a:off x="4395215" y="4602479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60" h="289560">
                <a:moveTo>
                  <a:pt x="144653" y="0"/>
                </a:moveTo>
                <a:lnTo>
                  <a:pt x="98933" y="7378"/>
                </a:lnTo>
                <a:lnTo>
                  <a:pt x="59182" y="27901"/>
                </a:lnTo>
                <a:lnTo>
                  <a:pt x="27939" y="59220"/>
                </a:lnTo>
                <a:lnTo>
                  <a:pt x="7366" y="98920"/>
                </a:lnTo>
                <a:lnTo>
                  <a:pt x="0" y="144640"/>
                </a:lnTo>
                <a:lnTo>
                  <a:pt x="7366" y="190360"/>
                </a:lnTo>
                <a:lnTo>
                  <a:pt x="27939" y="230060"/>
                </a:lnTo>
                <a:lnTo>
                  <a:pt x="59182" y="261366"/>
                </a:lnTo>
                <a:lnTo>
                  <a:pt x="98933" y="281889"/>
                </a:lnTo>
                <a:lnTo>
                  <a:pt x="144653" y="289267"/>
                </a:lnTo>
                <a:lnTo>
                  <a:pt x="190373" y="281889"/>
                </a:lnTo>
                <a:lnTo>
                  <a:pt x="230124" y="261366"/>
                </a:lnTo>
                <a:lnTo>
                  <a:pt x="261366" y="230060"/>
                </a:lnTo>
                <a:lnTo>
                  <a:pt x="281939" y="190360"/>
                </a:lnTo>
                <a:lnTo>
                  <a:pt x="289306" y="144640"/>
                </a:lnTo>
                <a:lnTo>
                  <a:pt x="281939" y="98920"/>
                </a:lnTo>
                <a:lnTo>
                  <a:pt x="261366" y="59220"/>
                </a:lnTo>
                <a:lnTo>
                  <a:pt x="230124" y="27901"/>
                </a:lnTo>
                <a:lnTo>
                  <a:pt x="190373" y="7378"/>
                </a:lnTo>
                <a:lnTo>
                  <a:pt x="144653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 txBox="1"/>
          <p:nvPr/>
        </p:nvSpPr>
        <p:spPr>
          <a:xfrm>
            <a:off x="4487926" y="4640681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034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5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4760214" y="1329385"/>
            <a:ext cx="1105535" cy="67945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78460">
              <a:lnSpc>
                <a:spcPct val="100000"/>
              </a:lnSpc>
              <a:spcBef>
                <a:spcPts val="110"/>
              </a:spcBef>
            </a:pPr>
            <a:r>
              <a:rPr dirty="0" sz="1600" spc="-10" b="1" i="1">
                <a:latin typeface="Arial"/>
                <a:cs typeface="Arial"/>
              </a:rPr>
              <a:t>Сейчас</a:t>
            </a:r>
            <a:endParaRPr sz="1600">
              <a:latin typeface="Arial"/>
              <a:cs typeface="Arial"/>
            </a:endParaRPr>
          </a:p>
          <a:p>
            <a:pPr marL="12700" marR="52069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latin typeface="Microsoft Sans Serif"/>
                <a:cs typeface="Microsoft Sans Serif"/>
              </a:rPr>
              <a:t>Полное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перепись населения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6912609" y="1268597"/>
            <a:ext cx="1840864" cy="659765"/>
          </a:xfrm>
          <a:prstGeom prst="rect">
            <a:avLst/>
          </a:prstGeom>
        </p:spPr>
        <p:txBody>
          <a:bodyPr wrap="square" lIns="0" tIns="158115" rIns="0" bIns="0" rtlCol="0" vert="horz">
            <a:spAutoFit/>
          </a:bodyPr>
          <a:lstStyle/>
          <a:p>
            <a:pPr marL="430530">
              <a:lnSpc>
                <a:spcPct val="100000"/>
              </a:lnSpc>
              <a:spcBef>
                <a:spcPts val="1245"/>
              </a:spcBef>
            </a:pPr>
            <a:r>
              <a:rPr dirty="0" sz="1600" spc="-10" b="1" i="1">
                <a:latin typeface="Arial"/>
                <a:cs typeface="Arial"/>
              </a:rPr>
              <a:t>Будущее…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25"/>
              </a:spcBef>
            </a:pPr>
            <a:r>
              <a:rPr dirty="0" sz="1000">
                <a:latin typeface="Microsoft Sans Serif"/>
                <a:cs typeface="Microsoft Sans Serif"/>
              </a:rPr>
              <a:t>Перепись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на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основе</a:t>
            </a:r>
            <a:r>
              <a:rPr dirty="0" sz="1000" spc="-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регистров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352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40" h="167640">
                <a:moveTo>
                  <a:pt x="1755140" y="0"/>
                </a:moveTo>
                <a:lnTo>
                  <a:pt x="0" y="0"/>
                </a:lnTo>
                <a:lnTo>
                  <a:pt x="0" y="167436"/>
                </a:lnTo>
                <a:lnTo>
                  <a:pt x="1755140" y="167436"/>
                </a:lnTo>
                <a:lnTo>
                  <a:pt x="175514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326148"/>
            <a:ext cx="9144000" cy="1060450"/>
          </a:xfrm>
          <a:custGeom>
            <a:avLst/>
            <a:gdLst/>
            <a:ahLst/>
            <a:cxnLst/>
            <a:rect l="l" t="t" r="r" b="b"/>
            <a:pathLst>
              <a:path w="9144000" h="1060450">
                <a:moveTo>
                  <a:pt x="9144000" y="0"/>
                </a:moveTo>
                <a:lnTo>
                  <a:pt x="0" y="0"/>
                </a:lnTo>
                <a:lnTo>
                  <a:pt x="0" y="1059929"/>
                </a:lnTo>
                <a:lnTo>
                  <a:pt x="9144000" y="1059929"/>
                </a:lnTo>
                <a:lnTo>
                  <a:pt x="9144000" y="0"/>
                </a:lnTo>
                <a:close/>
              </a:path>
            </a:pathLst>
          </a:custGeom>
          <a:solidFill>
            <a:srgbClr val="D9DEE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806183" y="1655063"/>
            <a:ext cx="2338070" cy="2237740"/>
          </a:xfrm>
          <a:custGeom>
            <a:avLst/>
            <a:gdLst/>
            <a:ahLst/>
            <a:cxnLst/>
            <a:rect l="l" t="t" r="r" b="b"/>
            <a:pathLst>
              <a:path w="2338070" h="2237740">
                <a:moveTo>
                  <a:pt x="2337689" y="0"/>
                </a:moveTo>
                <a:lnTo>
                  <a:pt x="229743" y="0"/>
                </a:lnTo>
                <a:lnTo>
                  <a:pt x="183388" y="4699"/>
                </a:lnTo>
                <a:lnTo>
                  <a:pt x="140335" y="18034"/>
                </a:lnTo>
                <a:lnTo>
                  <a:pt x="101346" y="39243"/>
                </a:lnTo>
                <a:lnTo>
                  <a:pt x="67310" y="67310"/>
                </a:lnTo>
                <a:lnTo>
                  <a:pt x="39243" y="101219"/>
                </a:lnTo>
                <a:lnTo>
                  <a:pt x="18034" y="140208"/>
                </a:lnTo>
                <a:lnTo>
                  <a:pt x="4699" y="183387"/>
                </a:lnTo>
                <a:lnTo>
                  <a:pt x="0" y="229615"/>
                </a:lnTo>
                <a:lnTo>
                  <a:pt x="0" y="2007489"/>
                </a:lnTo>
                <a:lnTo>
                  <a:pt x="4699" y="2053717"/>
                </a:lnTo>
                <a:lnTo>
                  <a:pt x="18034" y="2096897"/>
                </a:lnTo>
                <a:lnTo>
                  <a:pt x="39243" y="2135886"/>
                </a:lnTo>
                <a:lnTo>
                  <a:pt x="67310" y="2169922"/>
                </a:lnTo>
                <a:lnTo>
                  <a:pt x="101346" y="2197862"/>
                </a:lnTo>
                <a:lnTo>
                  <a:pt x="140335" y="2219071"/>
                </a:lnTo>
                <a:lnTo>
                  <a:pt x="183388" y="2232482"/>
                </a:lnTo>
                <a:lnTo>
                  <a:pt x="229743" y="2237155"/>
                </a:lnTo>
                <a:lnTo>
                  <a:pt x="2337689" y="2237155"/>
                </a:lnTo>
                <a:lnTo>
                  <a:pt x="2337689" y="0"/>
                </a:lnTo>
                <a:close/>
              </a:path>
            </a:pathLst>
          </a:custGeom>
          <a:solidFill>
            <a:srgbClr val="39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0" y="2548127"/>
            <a:ext cx="1920239" cy="2018030"/>
          </a:xfrm>
          <a:custGeom>
            <a:avLst/>
            <a:gdLst/>
            <a:ahLst/>
            <a:cxnLst/>
            <a:rect l="l" t="t" r="r" b="b"/>
            <a:pathLst>
              <a:path w="1920239" h="2018029">
                <a:moveTo>
                  <a:pt x="1723136" y="0"/>
                </a:moveTo>
                <a:lnTo>
                  <a:pt x="0" y="0"/>
                </a:lnTo>
                <a:lnTo>
                  <a:pt x="0" y="2017598"/>
                </a:lnTo>
                <a:lnTo>
                  <a:pt x="1723136" y="2017598"/>
                </a:lnTo>
                <a:lnTo>
                  <a:pt x="1768348" y="2012391"/>
                </a:lnTo>
                <a:lnTo>
                  <a:pt x="1809750" y="1997544"/>
                </a:lnTo>
                <a:lnTo>
                  <a:pt x="1846452" y="1974253"/>
                </a:lnTo>
                <a:lnTo>
                  <a:pt x="1876933" y="1943696"/>
                </a:lnTo>
                <a:lnTo>
                  <a:pt x="1900174" y="1907070"/>
                </a:lnTo>
                <a:lnTo>
                  <a:pt x="1915033" y="1865541"/>
                </a:lnTo>
                <a:lnTo>
                  <a:pt x="1920239" y="1820303"/>
                </a:lnTo>
                <a:lnTo>
                  <a:pt x="1920239" y="197231"/>
                </a:lnTo>
                <a:lnTo>
                  <a:pt x="1915033" y="152019"/>
                </a:lnTo>
                <a:lnTo>
                  <a:pt x="1900174" y="110489"/>
                </a:lnTo>
                <a:lnTo>
                  <a:pt x="1876933" y="73913"/>
                </a:lnTo>
                <a:lnTo>
                  <a:pt x="1846452" y="43306"/>
                </a:lnTo>
                <a:lnTo>
                  <a:pt x="1809750" y="20065"/>
                </a:lnTo>
                <a:lnTo>
                  <a:pt x="1768348" y="5206"/>
                </a:lnTo>
                <a:lnTo>
                  <a:pt x="1723136" y="0"/>
                </a:lnTo>
                <a:close/>
              </a:path>
            </a:pathLst>
          </a:custGeom>
          <a:solidFill>
            <a:srgbClr val="39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1503" y="445389"/>
            <a:ext cx="8030209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СТАТИСТИЧЕСКАЯ</a:t>
            </a:r>
            <a:r>
              <a:rPr dirty="0" sz="1800" spc="-50"/>
              <a:t> </a:t>
            </a:r>
            <a:r>
              <a:rPr dirty="0" sz="1800"/>
              <a:t>ДЕЛОВАЯ</a:t>
            </a:r>
            <a:r>
              <a:rPr dirty="0" sz="1800" spc="-45"/>
              <a:t> </a:t>
            </a:r>
            <a:r>
              <a:rPr dirty="0" sz="1800"/>
              <a:t>СТРУКТУРА</a:t>
            </a:r>
            <a:r>
              <a:rPr dirty="0" sz="1800" spc="-114"/>
              <a:t> </a:t>
            </a:r>
            <a:r>
              <a:rPr dirty="0" sz="1800"/>
              <a:t>И</a:t>
            </a:r>
            <a:r>
              <a:rPr dirty="0" sz="1800" spc="-85"/>
              <a:t> </a:t>
            </a:r>
            <a:r>
              <a:rPr dirty="0" sz="1800"/>
              <a:t>АРХИТЕКТУРА</a:t>
            </a:r>
            <a:r>
              <a:rPr dirty="0" sz="1800" spc="-40"/>
              <a:t> </a:t>
            </a:r>
            <a:r>
              <a:rPr dirty="0" sz="1800" spc="-10">
                <a:solidFill>
                  <a:srgbClr val="4F81BC"/>
                </a:solidFill>
              </a:rPr>
              <a:t>(SBFA):</a:t>
            </a:r>
            <a:endParaRPr sz="1800"/>
          </a:p>
          <a:p>
            <a:pPr marL="12700">
              <a:lnSpc>
                <a:spcPct val="100000"/>
              </a:lnSpc>
            </a:pPr>
            <a:r>
              <a:rPr dirty="0" sz="1800"/>
              <a:t>Стратегическая</a:t>
            </a:r>
            <a:r>
              <a:rPr dirty="0" sz="1800" spc="-40"/>
              <a:t> </a:t>
            </a:r>
            <a:r>
              <a:rPr dirty="0" sz="1800"/>
              <a:t>концепция</a:t>
            </a:r>
            <a:r>
              <a:rPr dirty="0" sz="1800" spc="-75"/>
              <a:t> </a:t>
            </a:r>
            <a:r>
              <a:rPr dirty="0" sz="1800">
                <a:solidFill>
                  <a:srgbClr val="4F81BC"/>
                </a:solidFill>
              </a:rPr>
              <a:t>модернизации</a:t>
            </a:r>
            <a:r>
              <a:rPr dirty="0" sz="1800" spc="-85">
                <a:solidFill>
                  <a:srgbClr val="4F81BC"/>
                </a:solidFill>
              </a:rPr>
              <a:t> </a:t>
            </a:r>
            <a:r>
              <a:rPr dirty="0" sz="1800">
                <a:solidFill>
                  <a:srgbClr val="4F81BC"/>
                </a:solidFill>
              </a:rPr>
              <a:t>процессов</a:t>
            </a:r>
            <a:r>
              <a:rPr dirty="0" sz="1800" spc="-80">
                <a:solidFill>
                  <a:srgbClr val="4F81BC"/>
                </a:solidFill>
              </a:rPr>
              <a:t> </a:t>
            </a:r>
            <a:r>
              <a:rPr dirty="0" sz="1800" spc="-10"/>
              <a:t>статистического</a:t>
            </a:r>
            <a:endParaRPr sz="1800"/>
          </a:p>
        </p:txBody>
      </p:sp>
      <p:sp>
        <p:nvSpPr>
          <p:cNvPr id="7" name="object 7" descr=""/>
          <p:cNvSpPr txBox="1"/>
          <p:nvPr/>
        </p:nvSpPr>
        <p:spPr>
          <a:xfrm>
            <a:off x="241503" y="994409"/>
            <a:ext cx="21653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172034"/>
                </a:solidFill>
                <a:latin typeface="Arial"/>
                <a:cs typeface="Arial"/>
              </a:rPr>
              <a:t>производства </a:t>
            </a:r>
            <a:r>
              <a:rPr dirty="0" sz="1800" spc="-25" b="1">
                <a:solidFill>
                  <a:srgbClr val="172034"/>
                </a:solidFill>
                <a:latin typeface="Arial"/>
                <a:cs typeface="Arial"/>
              </a:rPr>
              <a:t>BPS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240791" y="2721863"/>
            <a:ext cx="746760" cy="186055"/>
          </a:xfrm>
          <a:custGeom>
            <a:avLst/>
            <a:gdLst/>
            <a:ahLst/>
            <a:cxnLst/>
            <a:rect l="l" t="t" r="r" b="b"/>
            <a:pathLst>
              <a:path w="746760" h="186055">
                <a:moveTo>
                  <a:pt x="746252" y="0"/>
                </a:moveTo>
                <a:lnTo>
                  <a:pt x="0" y="0"/>
                </a:lnTo>
                <a:lnTo>
                  <a:pt x="0" y="185800"/>
                </a:lnTo>
                <a:lnTo>
                  <a:pt x="746252" y="185800"/>
                </a:lnTo>
                <a:lnTo>
                  <a:pt x="746252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237540" y="2705480"/>
            <a:ext cx="112331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Microsoft Sans Serif"/>
                <a:cs typeface="Microsoft Sans Serif"/>
              </a:rPr>
              <a:t>С</a:t>
            </a:r>
            <a:r>
              <a:rPr dirty="0" sz="1100" spc="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2016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года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BPS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37540" y="2873120"/>
            <a:ext cx="1652270" cy="1367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0287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привержена модернизации</a:t>
            </a:r>
            <a:r>
              <a:rPr dirty="0" sz="11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Microsoft Sans Serif"/>
                <a:cs typeface="Microsoft Sans Serif"/>
              </a:rPr>
              <a:t>своих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статистических</a:t>
            </a:r>
            <a:r>
              <a:rPr dirty="0" sz="11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бизнес- процессов,</a:t>
            </a:r>
            <a:r>
              <a:rPr dirty="0" sz="11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35">
                <a:solidFill>
                  <a:srgbClr val="FFFFFF"/>
                </a:solidFill>
                <a:latin typeface="Microsoft Sans Serif"/>
                <a:cs typeface="Microsoft Sans Serif"/>
              </a:rPr>
              <a:t>как</a:t>
            </a:r>
            <a:r>
              <a:rPr dirty="0" sz="11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Microsoft Sans Serif"/>
                <a:cs typeface="Microsoft Sans Serif"/>
              </a:rPr>
              <a:t>это </a:t>
            </a:r>
            <a:r>
              <a:rPr dirty="0" sz="11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изложено</a:t>
            </a:r>
            <a:r>
              <a:rPr dirty="0" sz="11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50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endParaRPr sz="1100">
              <a:latin typeface="Microsoft Sans Serif"/>
              <a:cs typeface="Microsoft Sans Serif"/>
            </a:endParaRPr>
          </a:p>
          <a:p>
            <a:pPr algn="just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100" spc="-10">
                <a:solidFill>
                  <a:srgbClr val="FFFF00"/>
                </a:solidFill>
                <a:latin typeface="Microsoft Sans Serif"/>
                <a:cs typeface="Microsoft Sans Serif"/>
              </a:rPr>
              <a:t>Статистической деловой структуре</a:t>
            </a:r>
            <a:r>
              <a:rPr dirty="0" sz="1100" spc="-20">
                <a:solidFill>
                  <a:srgbClr val="FFFF00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FFFF00"/>
                </a:solidFill>
                <a:latin typeface="Microsoft Sans Serif"/>
                <a:cs typeface="Microsoft Sans Serif"/>
              </a:rPr>
              <a:t>и</a:t>
            </a:r>
            <a:r>
              <a:rPr dirty="0" sz="1100" spc="5">
                <a:solidFill>
                  <a:srgbClr val="FFFF00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FFFF00"/>
                </a:solidFill>
                <a:latin typeface="Microsoft Sans Serif"/>
                <a:cs typeface="Microsoft Sans Serif"/>
              </a:rPr>
              <a:t>архитектуре (SBFA).</a:t>
            </a:r>
            <a:endParaRPr sz="1100">
              <a:latin typeface="Microsoft Sans Serif"/>
              <a:cs typeface="Microsoft Sans Serif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7352" y="2420111"/>
            <a:ext cx="100583" cy="10668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7352" y="2993135"/>
            <a:ext cx="100583" cy="10668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7352" y="3383279"/>
            <a:ext cx="100583" cy="106680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6983730" y="1677746"/>
            <a:ext cx="214439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Из</a:t>
            </a:r>
            <a:r>
              <a:rPr dirty="0" sz="1200" spc="-4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восьми</a:t>
            </a:r>
            <a:r>
              <a:rPr dirty="0" sz="1200" spc="-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Trebuchet MS"/>
                <a:cs typeface="Trebuchet MS"/>
              </a:rPr>
              <a:t>ключевых</a:t>
            </a:r>
            <a:endParaRPr sz="1200">
              <a:latin typeface="Trebuchet MS"/>
              <a:cs typeface="Trebuchet MS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принципов</a:t>
            </a:r>
            <a:r>
              <a:rPr dirty="0" sz="1200" spc="-4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00"/>
                </a:solidFill>
                <a:latin typeface="Trebuchet MS"/>
                <a:cs typeface="Trebuchet MS"/>
              </a:rPr>
              <a:t>основными </a:t>
            </a:r>
            <a:r>
              <a:rPr dirty="0" sz="1200" b="1">
                <a:solidFill>
                  <a:srgbClr val="FFFF00"/>
                </a:solidFill>
                <a:latin typeface="Trebuchet MS"/>
                <a:cs typeface="Trebuchet MS"/>
              </a:rPr>
              <a:t>задачами</a:t>
            </a:r>
            <a:r>
              <a:rPr dirty="0" sz="1200" spc="-55" b="1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FFFF00"/>
                </a:solidFill>
                <a:latin typeface="Trebuchet MS"/>
                <a:cs typeface="Trebuchet MS"/>
              </a:rPr>
              <a:t>для</a:t>
            </a:r>
            <a:r>
              <a:rPr dirty="0" sz="1200" spc="-5" b="1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FFFF00"/>
                </a:solidFill>
                <a:latin typeface="Trebuchet MS"/>
                <a:cs typeface="Trebuchet MS"/>
              </a:rPr>
              <a:t>BPS</a:t>
            </a:r>
            <a:r>
              <a:rPr dirty="0" sz="1200" spc="-40" b="1">
                <a:solidFill>
                  <a:srgbClr val="FFFF00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00"/>
                </a:solidFill>
                <a:latin typeface="Trebuchet MS"/>
                <a:cs typeface="Trebuchet MS"/>
              </a:rPr>
              <a:t>являются: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983730" y="2410205"/>
            <a:ext cx="2172970" cy="1306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81280" indent="1701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Удовлетворение потребностей</a:t>
            </a:r>
            <a:r>
              <a:rPr dirty="0" sz="1200" spc="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национальных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счетов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макростатистики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(1)</a:t>
            </a:r>
            <a:endParaRPr sz="1200">
              <a:latin typeface="Microsoft Sans Serif"/>
              <a:cs typeface="Microsoft Sans Serif"/>
            </a:endParaRPr>
          </a:p>
          <a:p>
            <a:pPr marL="12700" marR="5080" indent="170180">
              <a:lnSpc>
                <a:spcPct val="100000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Сокращение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числа</a:t>
            </a:r>
            <a:r>
              <a:rPr dirty="0" sz="12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опросов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(3)</a:t>
            </a:r>
            <a:endParaRPr sz="1200">
              <a:latin typeface="Microsoft Sans Serif"/>
              <a:cs typeface="Microsoft Sans Serif"/>
            </a:endParaRPr>
          </a:p>
          <a:p>
            <a:pPr marL="182880">
              <a:lnSpc>
                <a:spcPct val="100000"/>
              </a:lnSpc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Интеграция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операций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опросов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(4)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16" name="object 1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10967" y="1219199"/>
            <a:ext cx="3773424" cy="3761232"/>
          </a:xfrm>
          <a:prstGeom prst="rect">
            <a:avLst/>
          </a:prstGeom>
        </p:spPr>
      </p:pic>
      <p:sp>
        <p:nvSpPr>
          <p:cNvPr id="17" name="object 17" descr=""/>
          <p:cNvSpPr txBox="1"/>
          <p:nvPr/>
        </p:nvSpPr>
        <p:spPr>
          <a:xfrm>
            <a:off x="4028947" y="2817063"/>
            <a:ext cx="72453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rebuchet MS"/>
                <a:cs typeface="Trebuchet MS"/>
              </a:rPr>
              <a:t>Основные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818382" y="3000501"/>
            <a:ext cx="7270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rebuchet MS"/>
                <a:cs typeface="Trebuchet MS"/>
              </a:rPr>
              <a:t>принципы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4367784" y="1731263"/>
            <a:ext cx="676910" cy="256540"/>
          </a:xfrm>
          <a:custGeom>
            <a:avLst/>
            <a:gdLst/>
            <a:ahLst/>
            <a:cxnLst/>
            <a:rect l="l" t="t" r="r" b="b"/>
            <a:pathLst>
              <a:path w="676910" h="256539">
                <a:moveTo>
                  <a:pt x="676656" y="0"/>
                </a:moveTo>
                <a:lnTo>
                  <a:pt x="0" y="0"/>
                </a:lnTo>
                <a:lnTo>
                  <a:pt x="0" y="256032"/>
                </a:lnTo>
                <a:lnTo>
                  <a:pt x="676656" y="256032"/>
                </a:lnTo>
                <a:lnTo>
                  <a:pt x="676656" y="0"/>
                </a:lnTo>
                <a:close/>
              </a:path>
            </a:pathLst>
          </a:custGeom>
          <a:solidFill>
            <a:srgbClr val="EE53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4356861" y="1703323"/>
            <a:ext cx="675640" cy="2927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1045"/>
              </a:lnSpc>
              <a:spcBef>
                <a:spcPts val="110"/>
              </a:spcBef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Интеграция</a:t>
            </a:r>
            <a:endParaRPr sz="900">
              <a:latin typeface="Trebuchet MS"/>
              <a:cs typeface="Trebuchet MS"/>
            </a:endParaRPr>
          </a:p>
          <a:p>
            <a:pPr marL="45720">
              <a:lnSpc>
                <a:spcPts val="1045"/>
              </a:lnSpc>
            </a:pP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для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367784" y="1978151"/>
            <a:ext cx="781685" cy="128270"/>
          </a:xfrm>
          <a:prstGeom prst="rect">
            <a:avLst/>
          </a:prstGeom>
          <a:solidFill>
            <a:srgbClr val="EE53A6"/>
          </a:solidFill>
        </p:spPr>
        <p:txBody>
          <a:bodyPr wrap="square" lIns="0" tIns="0" rIns="0" bIns="0" rtlCol="0" vert="horz">
            <a:spAutoFit/>
          </a:bodyPr>
          <a:lstStyle/>
          <a:p>
            <a:pPr marL="22860">
              <a:lnSpc>
                <a:spcPts val="980"/>
              </a:lnSpc>
            </a:pPr>
            <a:r>
              <a:rPr dirty="0" sz="900" spc="-50" b="1">
                <a:solidFill>
                  <a:srgbClr val="FFFFFF"/>
                </a:solidFill>
                <a:latin typeface="Trebuchet MS"/>
                <a:cs typeface="Trebuchet MS"/>
              </a:rPr>
              <a:t>национальных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367784" y="2106167"/>
            <a:ext cx="603885" cy="125095"/>
          </a:xfrm>
          <a:prstGeom prst="rect">
            <a:avLst/>
          </a:prstGeom>
          <a:solidFill>
            <a:srgbClr val="EE53A6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30"/>
              </a:lnSpc>
            </a:pPr>
            <a:r>
              <a:rPr dirty="0" sz="900" spc="-20" b="1">
                <a:solidFill>
                  <a:srgbClr val="FFFFFF"/>
                </a:solidFill>
                <a:latin typeface="Trebuchet MS"/>
                <a:cs typeface="Trebuchet MS"/>
              </a:rPr>
              <a:t>счетов</a:t>
            </a:r>
            <a:r>
              <a:rPr dirty="0" sz="900" spc="-1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900" spc="-50" b="1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4331208" y="2231135"/>
            <a:ext cx="640080" cy="259079"/>
          </a:xfrm>
          <a:custGeom>
            <a:avLst/>
            <a:gdLst/>
            <a:ahLst/>
            <a:cxnLst/>
            <a:rect l="l" t="t" r="r" b="b"/>
            <a:pathLst>
              <a:path w="640079" h="259080">
                <a:moveTo>
                  <a:pt x="640079" y="0"/>
                </a:moveTo>
                <a:lnTo>
                  <a:pt x="0" y="0"/>
                </a:lnTo>
                <a:lnTo>
                  <a:pt x="0" y="259080"/>
                </a:lnTo>
                <a:lnTo>
                  <a:pt x="640079" y="259080"/>
                </a:lnTo>
                <a:lnTo>
                  <a:pt x="640079" y="0"/>
                </a:lnTo>
                <a:close/>
              </a:path>
            </a:pathLst>
          </a:custGeom>
          <a:solidFill>
            <a:srgbClr val="EE53A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4320032" y="2205989"/>
            <a:ext cx="412750" cy="164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Макро-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320032" y="2333701"/>
            <a:ext cx="626745" cy="1651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статистика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864608" y="2532888"/>
            <a:ext cx="859790" cy="320040"/>
          </a:xfrm>
          <a:prstGeom prst="rect">
            <a:avLst/>
          </a:prstGeom>
          <a:solidFill>
            <a:srgbClr val="C54144"/>
          </a:solidFill>
        </p:spPr>
        <p:txBody>
          <a:bodyPr wrap="square" lIns="0" tIns="38100" rIns="0" bIns="0" rtlCol="0" vert="horz">
            <a:spAutoFit/>
          </a:bodyPr>
          <a:lstStyle/>
          <a:p>
            <a:pPr marL="1905" marR="34290">
              <a:lnSpc>
                <a:spcPts val="1100"/>
              </a:lnSpc>
              <a:spcBef>
                <a:spcPts val="300"/>
              </a:spcBef>
            </a:pPr>
            <a:r>
              <a:rPr dirty="0" sz="1000" spc="-30" b="1">
                <a:solidFill>
                  <a:srgbClr val="FFFFFF"/>
                </a:solidFill>
                <a:latin typeface="Trebuchet MS"/>
                <a:cs typeface="Trebuchet MS"/>
              </a:rPr>
              <a:t>Многоцелевы </a:t>
            </a:r>
            <a:r>
              <a:rPr dirty="0" sz="1000" b="1">
                <a:solidFill>
                  <a:srgbClr val="FFFFFF"/>
                </a:solidFill>
                <a:latin typeface="Trebuchet MS"/>
                <a:cs typeface="Trebuchet MS"/>
              </a:rPr>
              <a:t>е</a:t>
            </a:r>
            <a:r>
              <a:rPr dirty="0" sz="1000" spc="-6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опросы</a:t>
            </a:r>
            <a:endParaRPr sz="1000">
              <a:latin typeface="Trebuchet MS"/>
              <a:cs typeface="Trebuchet MS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4359402" y="3155695"/>
            <a:ext cx="1372235" cy="1378585"/>
            <a:chOff x="4359402" y="3155695"/>
            <a:chExt cx="1372235" cy="1378585"/>
          </a:xfrm>
        </p:grpSpPr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71085" y="3155695"/>
              <a:ext cx="860551" cy="453008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4359402" y="4254347"/>
              <a:ext cx="586740" cy="279400"/>
            </a:xfrm>
            <a:custGeom>
              <a:avLst/>
              <a:gdLst/>
              <a:ahLst/>
              <a:cxnLst/>
              <a:rect l="l" t="t" r="r" b="b"/>
              <a:pathLst>
                <a:path w="586739" h="279400">
                  <a:moveTo>
                    <a:pt x="586574" y="139700"/>
                  </a:moveTo>
                  <a:lnTo>
                    <a:pt x="374065" y="139700"/>
                  </a:lnTo>
                  <a:lnTo>
                    <a:pt x="374065" y="0"/>
                  </a:lnTo>
                  <a:lnTo>
                    <a:pt x="0" y="0"/>
                  </a:lnTo>
                  <a:lnTo>
                    <a:pt x="0" y="139700"/>
                  </a:lnTo>
                  <a:lnTo>
                    <a:pt x="0" y="279400"/>
                  </a:lnTo>
                  <a:lnTo>
                    <a:pt x="586574" y="279400"/>
                  </a:lnTo>
                  <a:lnTo>
                    <a:pt x="586574" y="139700"/>
                  </a:lnTo>
                  <a:close/>
                </a:path>
              </a:pathLst>
            </a:custGeom>
            <a:solidFill>
              <a:srgbClr val="3DB34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4359402" y="3695547"/>
            <a:ext cx="586740" cy="558800"/>
          </a:xfrm>
          <a:prstGeom prst="rect">
            <a:avLst/>
          </a:prstGeom>
          <a:solidFill>
            <a:srgbClr val="3DB346"/>
          </a:solidFill>
        </p:spPr>
        <p:txBody>
          <a:bodyPr wrap="square" lIns="0" tIns="0" rIns="0" bIns="0" rtlCol="0" vert="horz">
            <a:spAutoFit/>
          </a:bodyPr>
          <a:lstStyle/>
          <a:p>
            <a:pPr marL="1270">
              <a:lnSpc>
                <a:spcPts val="1100"/>
              </a:lnSpc>
            </a:pPr>
            <a:r>
              <a:rPr dirty="0" sz="1000" spc="-10">
                <a:solidFill>
                  <a:srgbClr val="FFFFFF"/>
                </a:solidFill>
                <a:latin typeface="Trebuchet MS"/>
                <a:cs typeface="Trebuchet MS"/>
              </a:rPr>
              <a:t>Комплекс </a:t>
            </a:r>
            <a:r>
              <a:rPr dirty="0" sz="1000" spc="-25">
                <a:solidFill>
                  <a:srgbClr val="FFFFFF"/>
                </a:solidFill>
                <a:latin typeface="Trebuchet MS"/>
                <a:cs typeface="Trebuchet MS"/>
              </a:rPr>
              <a:t>ные </a:t>
            </a:r>
            <a:r>
              <a:rPr dirty="0" sz="1000" spc="-10">
                <a:solidFill>
                  <a:srgbClr val="FFFFFF"/>
                </a:solidFill>
                <a:latin typeface="Trebuchet MS"/>
                <a:cs typeface="Trebuchet MS"/>
              </a:rPr>
              <a:t>изыскани</a:t>
            </a:r>
            <a:endParaRPr sz="1000">
              <a:latin typeface="Trebuchet MS"/>
              <a:cs typeface="Trebuchet MS"/>
            </a:endParaRPr>
          </a:p>
          <a:p>
            <a:pPr marL="1270">
              <a:lnSpc>
                <a:spcPts val="1095"/>
              </a:lnSpc>
            </a:pPr>
            <a:r>
              <a:rPr dirty="0" sz="1000" spc="-50">
                <a:solidFill>
                  <a:srgbClr val="FFFFFF"/>
                </a:solidFill>
                <a:latin typeface="Trebuchet MS"/>
                <a:cs typeface="Trebuchet MS"/>
              </a:rPr>
              <a:t>я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3602736" y="3760723"/>
            <a:ext cx="673735" cy="735330"/>
          </a:xfrm>
          <a:custGeom>
            <a:avLst/>
            <a:gdLst/>
            <a:ahLst/>
            <a:cxnLst/>
            <a:rect l="l" t="t" r="r" b="b"/>
            <a:pathLst>
              <a:path w="673735" h="735329">
                <a:moveTo>
                  <a:pt x="673481" y="0"/>
                </a:moveTo>
                <a:lnTo>
                  <a:pt x="382397" y="0"/>
                </a:lnTo>
                <a:lnTo>
                  <a:pt x="382397" y="121920"/>
                </a:lnTo>
                <a:lnTo>
                  <a:pt x="205740" y="121920"/>
                </a:lnTo>
                <a:lnTo>
                  <a:pt x="205740" y="125730"/>
                </a:lnTo>
                <a:lnTo>
                  <a:pt x="205740" y="247650"/>
                </a:lnTo>
                <a:lnTo>
                  <a:pt x="256032" y="247650"/>
                </a:lnTo>
                <a:lnTo>
                  <a:pt x="256032" y="365760"/>
                </a:lnTo>
                <a:lnTo>
                  <a:pt x="114300" y="365760"/>
                </a:lnTo>
                <a:lnTo>
                  <a:pt x="114300" y="487680"/>
                </a:lnTo>
                <a:lnTo>
                  <a:pt x="0" y="487680"/>
                </a:lnTo>
                <a:lnTo>
                  <a:pt x="0" y="491490"/>
                </a:lnTo>
                <a:lnTo>
                  <a:pt x="0" y="613410"/>
                </a:lnTo>
                <a:lnTo>
                  <a:pt x="473837" y="613410"/>
                </a:lnTo>
                <a:lnTo>
                  <a:pt x="473837" y="735330"/>
                </a:lnTo>
                <a:lnTo>
                  <a:pt x="656717" y="735330"/>
                </a:lnTo>
                <a:lnTo>
                  <a:pt x="656717" y="613410"/>
                </a:lnTo>
                <a:lnTo>
                  <a:pt x="668909" y="613410"/>
                </a:lnTo>
                <a:lnTo>
                  <a:pt x="668909" y="491490"/>
                </a:lnTo>
                <a:lnTo>
                  <a:pt x="673481" y="491490"/>
                </a:lnTo>
                <a:lnTo>
                  <a:pt x="673481" y="487680"/>
                </a:lnTo>
                <a:lnTo>
                  <a:pt x="673481" y="365760"/>
                </a:lnTo>
                <a:lnTo>
                  <a:pt x="668909" y="365760"/>
                </a:lnTo>
                <a:lnTo>
                  <a:pt x="668909" y="247650"/>
                </a:lnTo>
                <a:lnTo>
                  <a:pt x="671957" y="247650"/>
                </a:lnTo>
                <a:lnTo>
                  <a:pt x="671957" y="125730"/>
                </a:lnTo>
                <a:lnTo>
                  <a:pt x="673481" y="125730"/>
                </a:lnTo>
                <a:lnTo>
                  <a:pt x="673481" y="121920"/>
                </a:lnTo>
                <a:lnTo>
                  <a:pt x="673481" y="0"/>
                </a:lnTo>
                <a:close/>
              </a:path>
            </a:pathLst>
          </a:custGeom>
          <a:solidFill>
            <a:srgbClr val="FA871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3516884" y="3839362"/>
            <a:ext cx="77533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 b="1">
                <a:solidFill>
                  <a:srgbClr val="FFFFFF"/>
                </a:solidFill>
                <a:latin typeface="Trebuchet MS"/>
                <a:cs typeface="Trebuchet MS"/>
              </a:rPr>
              <a:t>Использование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3471798" y="3976522"/>
            <a:ext cx="81153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40" b="1">
                <a:solidFill>
                  <a:srgbClr val="FFFFFF"/>
                </a:solidFill>
                <a:latin typeface="Trebuchet MS"/>
                <a:cs typeface="Trebuchet MS"/>
              </a:rPr>
              <a:t>Интегрирован-</a:t>
            </a:r>
            <a:r>
              <a:rPr dirty="0" sz="800" spc="-25" b="1">
                <a:solidFill>
                  <a:srgbClr val="FFFFFF"/>
                </a:solidFill>
                <a:latin typeface="Trebuchet MS"/>
                <a:cs typeface="Trebuchet MS"/>
              </a:rPr>
              <a:t>го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446526" y="4108500"/>
            <a:ext cx="78994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40" b="1">
                <a:solidFill>
                  <a:srgbClr val="FFFFFF"/>
                </a:solidFill>
                <a:latin typeface="Trebuchet MS"/>
                <a:cs typeface="Trebuchet MS"/>
              </a:rPr>
              <a:t>бизнес-</a:t>
            </a:r>
            <a:r>
              <a:rPr dirty="0" sz="800" spc="-25" b="1">
                <a:solidFill>
                  <a:srgbClr val="FFFFFF"/>
                </a:solidFill>
                <a:latin typeface="Trebuchet MS"/>
                <a:cs typeface="Trebuchet MS"/>
              </a:rPr>
              <a:t>регистра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602228" y="4231639"/>
            <a:ext cx="692785" cy="2686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800" b="1">
                <a:solidFill>
                  <a:srgbClr val="FFFFFF"/>
                </a:solidFill>
                <a:latin typeface="Trebuchet MS"/>
                <a:cs typeface="Trebuchet MS"/>
              </a:rPr>
              <a:t>и</a:t>
            </a:r>
            <a:r>
              <a:rPr dirty="0" sz="800" spc="-9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10" b="1">
                <a:solidFill>
                  <a:srgbClr val="FFFFFF"/>
                </a:solidFill>
                <a:latin typeface="Trebuchet MS"/>
                <a:cs typeface="Trebuchet MS"/>
              </a:rPr>
              <a:t>крупных </a:t>
            </a:r>
            <a:r>
              <a:rPr dirty="0" sz="800" spc="-65" b="1">
                <a:solidFill>
                  <a:srgbClr val="FFFFFF"/>
                </a:solidFill>
                <a:latin typeface="Trebuchet MS"/>
                <a:cs typeface="Trebuchet MS"/>
              </a:rPr>
              <a:t>бизнес-</a:t>
            </a:r>
            <a:r>
              <a:rPr dirty="0" sz="800" spc="-50" b="1">
                <a:solidFill>
                  <a:srgbClr val="FFFFFF"/>
                </a:solidFill>
                <a:latin typeface="Trebuchet MS"/>
                <a:cs typeface="Trebuchet MS"/>
              </a:rPr>
              <a:t>единиц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6" name="object 36" descr=""/>
          <p:cNvSpPr/>
          <p:nvPr/>
        </p:nvSpPr>
        <p:spPr>
          <a:xfrm>
            <a:off x="2993136" y="3337813"/>
            <a:ext cx="731520" cy="246379"/>
          </a:xfrm>
          <a:custGeom>
            <a:avLst/>
            <a:gdLst/>
            <a:ahLst/>
            <a:cxnLst/>
            <a:rect l="l" t="t" r="r" b="b"/>
            <a:pathLst>
              <a:path w="731520" h="246379">
                <a:moveTo>
                  <a:pt x="731266" y="0"/>
                </a:moveTo>
                <a:lnTo>
                  <a:pt x="0" y="0"/>
                </a:lnTo>
                <a:lnTo>
                  <a:pt x="0" y="124460"/>
                </a:lnTo>
                <a:lnTo>
                  <a:pt x="538861" y="124460"/>
                </a:lnTo>
                <a:lnTo>
                  <a:pt x="538861" y="246380"/>
                </a:lnTo>
                <a:lnTo>
                  <a:pt x="717550" y="246380"/>
                </a:lnTo>
                <a:lnTo>
                  <a:pt x="717550" y="124460"/>
                </a:lnTo>
                <a:lnTo>
                  <a:pt x="731266" y="124460"/>
                </a:lnTo>
                <a:lnTo>
                  <a:pt x="731266" y="0"/>
                </a:lnTo>
                <a:close/>
              </a:path>
            </a:pathLst>
          </a:custGeom>
          <a:solidFill>
            <a:srgbClr val="EF4F5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 descr=""/>
          <p:cNvSpPr txBox="1"/>
          <p:nvPr/>
        </p:nvSpPr>
        <p:spPr>
          <a:xfrm>
            <a:off x="2940811" y="3314522"/>
            <a:ext cx="946785" cy="1651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900" spc="-30" b="1">
                <a:solidFill>
                  <a:srgbClr val="FFFFFF"/>
                </a:solidFill>
                <a:latin typeface="Trebuchet MS"/>
                <a:cs typeface="Trebuchet MS"/>
              </a:rPr>
              <a:t>Рецентрализация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940811" y="3452240"/>
            <a:ext cx="178435" cy="1644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ИТ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3105912" y="2532633"/>
            <a:ext cx="573405" cy="461009"/>
          </a:xfrm>
          <a:custGeom>
            <a:avLst/>
            <a:gdLst/>
            <a:ahLst/>
            <a:cxnLst/>
            <a:rect l="l" t="t" r="r" b="b"/>
            <a:pathLst>
              <a:path w="573404" h="461010">
                <a:moveTo>
                  <a:pt x="572897" y="152400"/>
                </a:moveTo>
                <a:lnTo>
                  <a:pt x="571373" y="152400"/>
                </a:lnTo>
                <a:lnTo>
                  <a:pt x="571373" y="0"/>
                </a:lnTo>
                <a:lnTo>
                  <a:pt x="4572" y="0"/>
                </a:lnTo>
                <a:lnTo>
                  <a:pt x="4572" y="152400"/>
                </a:lnTo>
                <a:lnTo>
                  <a:pt x="4572" y="156210"/>
                </a:lnTo>
                <a:lnTo>
                  <a:pt x="305435" y="156210"/>
                </a:lnTo>
                <a:lnTo>
                  <a:pt x="305435" y="304800"/>
                </a:lnTo>
                <a:lnTo>
                  <a:pt x="0" y="304800"/>
                </a:lnTo>
                <a:lnTo>
                  <a:pt x="0" y="308610"/>
                </a:lnTo>
                <a:lnTo>
                  <a:pt x="0" y="461010"/>
                </a:lnTo>
                <a:lnTo>
                  <a:pt x="553085" y="461010"/>
                </a:lnTo>
                <a:lnTo>
                  <a:pt x="553085" y="308610"/>
                </a:lnTo>
                <a:lnTo>
                  <a:pt x="572897" y="308610"/>
                </a:lnTo>
                <a:lnTo>
                  <a:pt x="572897" y="304800"/>
                </a:lnTo>
                <a:lnTo>
                  <a:pt x="572897" y="156210"/>
                </a:lnTo>
                <a:lnTo>
                  <a:pt x="572897" y="152400"/>
                </a:lnTo>
                <a:close/>
              </a:path>
            </a:pathLst>
          </a:custGeom>
          <a:solidFill>
            <a:srgbClr val="47C3C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2962401" y="2587497"/>
            <a:ext cx="84201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solidFill>
                  <a:srgbClr val="FFFFFF"/>
                </a:solidFill>
                <a:latin typeface="Trebuchet MS"/>
                <a:cs typeface="Trebuchet MS"/>
              </a:rPr>
              <a:t>Безбумажный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2940811" y="2742691"/>
            <a:ext cx="798195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Сбор</a:t>
            </a:r>
            <a:r>
              <a:rPr dirty="0" sz="1000" spc="-5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данных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3602736" y="2036063"/>
            <a:ext cx="664210" cy="307340"/>
          </a:xfrm>
          <a:custGeom>
            <a:avLst/>
            <a:gdLst/>
            <a:ahLst/>
            <a:cxnLst/>
            <a:rect l="l" t="t" r="r" b="b"/>
            <a:pathLst>
              <a:path w="664210" h="307339">
                <a:moveTo>
                  <a:pt x="664083" y="0"/>
                </a:moveTo>
                <a:lnTo>
                  <a:pt x="0" y="0"/>
                </a:lnTo>
                <a:lnTo>
                  <a:pt x="0" y="154940"/>
                </a:lnTo>
                <a:lnTo>
                  <a:pt x="118745" y="154940"/>
                </a:lnTo>
                <a:lnTo>
                  <a:pt x="118745" y="307340"/>
                </a:lnTo>
                <a:lnTo>
                  <a:pt x="642747" y="307340"/>
                </a:lnTo>
                <a:lnTo>
                  <a:pt x="642747" y="154940"/>
                </a:lnTo>
                <a:lnTo>
                  <a:pt x="664083" y="154940"/>
                </a:lnTo>
                <a:lnTo>
                  <a:pt x="664083" y="0"/>
                </a:lnTo>
                <a:close/>
              </a:path>
            </a:pathLst>
          </a:custGeom>
          <a:solidFill>
            <a:srgbClr val="6957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3456813" y="1999233"/>
            <a:ext cx="858519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Непрерывная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3708908" y="2165426"/>
            <a:ext cx="45085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сьемка</a:t>
            </a:r>
            <a:endParaRPr sz="1000">
              <a:latin typeface="Trebuchet MS"/>
              <a:cs typeface="Trebuchet MS"/>
            </a:endParaRPr>
          </a:p>
        </p:txBody>
      </p:sp>
      <p:pic>
        <p:nvPicPr>
          <p:cNvPr id="45" name="object 4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030223"/>
            <a:ext cx="1929383" cy="1511808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04103" y="3965447"/>
            <a:ext cx="2523744" cy="1176528"/>
          </a:xfrm>
          <a:prstGeom prst="rect">
            <a:avLst/>
          </a:prstGeom>
        </p:spPr>
      </p:pic>
      <p:sp>
        <p:nvSpPr>
          <p:cNvPr id="47" name="object 47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6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2631" y="188417"/>
            <a:ext cx="8622665" cy="514984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10" b="0">
                <a:solidFill>
                  <a:srgbClr val="4F81BC"/>
                </a:solidFill>
                <a:latin typeface="Microsoft Sans Serif"/>
                <a:cs typeface="Microsoft Sans Serif"/>
              </a:rPr>
              <a:t>НАЦИОНАЛЬНЫЕ</a:t>
            </a:r>
            <a:r>
              <a:rPr dirty="0" sz="1600" spc="-85" b="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20" b="0">
                <a:solidFill>
                  <a:srgbClr val="4F81BC"/>
                </a:solidFill>
                <a:latin typeface="Microsoft Sans Serif"/>
                <a:cs typeface="Microsoft Sans Serif"/>
              </a:rPr>
              <a:t>ЕДИНЫЕ</a:t>
            </a:r>
            <a:r>
              <a:rPr dirty="0" sz="1600" spc="-35" b="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 b="0">
                <a:solidFill>
                  <a:srgbClr val="4F81BC"/>
                </a:solidFill>
                <a:latin typeface="Microsoft Sans Serif"/>
                <a:cs typeface="Microsoft Sans Serif"/>
              </a:rPr>
              <a:t>ДАННЫЕ</a:t>
            </a:r>
            <a:r>
              <a:rPr dirty="0" sz="1600" spc="-15" b="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600" b="0">
                <a:solidFill>
                  <a:srgbClr val="4F81BC"/>
                </a:solidFill>
                <a:latin typeface="Microsoft Sans Serif"/>
                <a:cs typeface="Microsoft Sans Serif"/>
              </a:rPr>
              <a:t>О</a:t>
            </a:r>
            <a:r>
              <a:rPr dirty="0" sz="1600" spc="-10" b="0">
                <a:solidFill>
                  <a:srgbClr val="4F81BC"/>
                </a:solidFill>
                <a:latin typeface="Microsoft Sans Serif"/>
                <a:cs typeface="Microsoft Sans Serif"/>
              </a:rPr>
              <a:t> СОЦИАЛЬНО-</a:t>
            </a:r>
            <a:r>
              <a:rPr dirty="0" sz="1600" spc="-30" b="0">
                <a:solidFill>
                  <a:srgbClr val="4F81BC"/>
                </a:solidFill>
                <a:latin typeface="Microsoft Sans Serif"/>
                <a:cs typeface="Microsoft Sans Serif"/>
              </a:rPr>
              <a:t>ЭКОНОМИЧЕСКОМ</a:t>
            </a:r>
            <a:r>
              <a:rPr dirty="0" sz="1600" spc="-60" b="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 b="0">
                <a:solidFill>
                  <a:srgbClr val="4F81BC"/>
                </a:solidFill>
                <a:latin typeface="Microsoft Sans Serif"/>
                <a:cs typeface="Microsoft Sans Serif"/>
              </a:rPr>
              <a:t>ПОЛОЖЕНИИ</a:t>
            </a:r>
            <a:endParaRPr sz="1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600" spc="-10" b="0">
                <a:solidFill>
                  <a:srgbClr val="4F81BC"/>
                </a:solidFill>
                <a:latin typeface="Microsoft Sans Serif"/>
                <a:cs typeface="Microsoft Sans Serif"/>
              </a:rPr>
              <a:t>(DTSEN):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80543" y="676478"/>
            <a:ext cx="892048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>
                <a:solidFill>
                  <a:srgbClr val="172034"/>
                </a:solidFill>
                <a:latin typeface="Microsoft Sans Serif"/>
                <a:cs typeface="Microsoft Sans Serif"/>
              </a:rPr>
              <a:t>ОСНОВА</a:t>
            </a:r>
            <a:r>
              <a:rPr dirty="0" sz="1600" spc="-15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172034"/>
                </a:solidFill>
                <a:latin typeface="Microsoft Sans Serif"/>
                <a:cs typeface="Microsoft Sans Serif"/>
              </a:rPr>
              <a:t>СОЦИАЛЬНОЙ</a:t>
            </a:r>
            <a:r>
              <a:rPr dirty="0" sz="1600" spc="-25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172034"/>
                </a:solidFill>
                <a:latin typeface="Microsoft Sans Serif"/>
                <a:cs typeface="Microsoft Sans Serif"/>
              </a:rPr>
              <a:t>ЗАЩИТЫ</a:t>
            </a:r>
            <a:r>
              <a:rPr dirty="0" sz="1600" spc="-30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>
                <a:solidFill>
                  <a:srgbClr val="172034"/>
                </a:solidFill>
                <a:latin typeface="Microsoft Sans Serif"/>
                <a:cs typeface="Microsoft Sans Serif"/>
              </a:rPr>
              <a:t>И</a:t>
            </a:r>
            <a:r>
              <a:rPr dirty="0" sz="1600" spc="20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172034"/>
                </a:solidFill>
                <a:latin typeface="Microsoft Sans Serif"/>
                <a:cs typeface="Microsoft Sans Serif"/>
              </a:rPr>
              <a:t>ИНТЕГРИРОВАННОГО</a:t>
            </a:r>
            <a:r>
              <a:rPr dirty="0" sz="1600" spc="-45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172034"/>
                </a:solidFill>
                <a:latin typeface="Microsoft Sans Serif"/>
                <a:cs typeface="Microsoft Sans Serif"/>
              </a:rPr>
              <a:t>НАЦИОНАЛЬНОГО</a:t>
            </a:r>
            <a:r>
              <a:rPr dirty="0" sz="1600" spc="-50">
                <a:solidFill>
                  <a:srgbClr val="172034"/>
                </a:solidFill>
                <a:latin typeface="Microsoft Sans Serif"/>
                <a:cs typeface="Microsoft Sans Serif"/>
              </a:rPr>
              <a:t> </a:t>
            </a:r>
            <a:r>
              <a:rPr dirty="0" sz="1600" spc="-10">
                <a:solidFill>
                  <a:srgbClr val="172034"/>
                </a:solidFill>
                <a:latin typeface="Microsoft Sans Serif"/>
                <a:cs typeface="Microsoft Sans Serif"/>
              </a:rPr>
              <a:t>РАЗВИТИЯ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1042352"/>
            <a:ext cx="8811895" cy="3996054"/>
            <a:chOff x="0" y="1042352"/>
            <a:chExt cx="8811895" cy="3996054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353311"/>
              <a:ext cx="5611368" cy="2447544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5614415" y="1051559"/>
              <a:ext cx="3188335" cy="3977640"/>
            </a:xfrm>
            <a:custGeom>
              <a:avLst/>
              <a:gdLst/>
              <a:ahLst/>
              <a:cxnLst/>
              <a:rect l="l" t="t" r="r" b="b"/>
              <a:pathLst>
                <a:path w="3188334" h="3977640">
                  <a:moveTo>
                    <a:pt x="0" y="162178"/>
                  </a:moveTo>
                  <a:lnTo>
                    <a:pt x="5842" y="119125"/>
                  </a:lnTo>
                  <a:lnTo>
                    <a:pt x="22225" y="80390"/>
                  </a:lnTo>
                  <a:lnTo>
                    <a:pt x="47498" y="47498"/>
                  </a:lnTo>
                  <a:lnTo>
                    <a:pt x="80391" y="22098"/>
                  </a:lnTo>
                  <a:lnTo>
                    <a:pt x="119125" y="5841"/>
                  </a:lnTo>
                  <a:lnTo>
                    <a:pt x="162306" y="0"/>
                  </a:lnTo>
                  <a:lnTo>
                    <a:pt x="3025775" y="0"/>
                  </a:lnTo>
                  <a:lnTo>
                    <a:pt x="3068955" y="5841"/>
                  </a:lnTo>
                  <a:lnTo>
                    <a:pt x="3107690" y="22098"/>
                  </a:lnTo>
                  <a:lnTo>
                    <a:pt x="3140456" y="47498"/>
                  </a:lnTo>
                  <a:lnTo>
                    <a:pt x="3165856" y="80390"/>
                  </a:lnTo>
                  <a:lnTo>
                    <a:pt x="3182112" y="119125"/>
                  </a:lnTo>
                  <a:lnTo>
                    <a:pt x="3187954" y="162178"/>
                  </a:lnTo>
                  <a:lnTo>
                    <a:pt x="3187954" y="3815346"/>
                  </a:lnTo>
                  <a:lnTo>
                    <a:pt x="3182112" y="3858450"/>
                  </a:lnTo>
                  <a:lnTo>
                    <a:pt x="3165856" y="3897185"/>
                  </a:lnTo>
                  <a:lnTo>
                    <a:pt x="3140456" y="3930002"/>
                  </a:lnTo>
                  <a:lnTo>
                    <a:pt x="3107690" y="3955351"/>
                  </a:lnTo>
                  <a:lnTo>
                    <a:pt x="3068955" y="3971700"/>
                  </a:lnTo>
                  <a:lnTo>
                    <a:pt x="3025775" y="3977492"/>
                  </a:lnTo>
                  <a:lnTo>
                    <a:pt x="162306" y="3977492"/>
                  </a:lnTo>
                  <a:lnTo>
                    <a:pt x="119125" y="3971700"/>
                  </a:lnTo>
                  <a:lnTo>
                    <a:pt x="80391" y="3955351"/>
                  </a:lnTo>
                  <a:lnTo>
                    <a:pt x="47498" y="3930002"/>
                  </a:lnTo>
                  <a:lnTo>
                    <a:pt x="22225" y="3897185"/>
                  </a:lnTo>
                  <a:lnTo>
                    <a:pt x="5842" y="3858450"/>
                  </a:lnTo>
                  <a:lnTo>
                    <a:pt x="0" y="3815346"/>
                  </a:lnTo>
                  <a:lnTo>
                    <a:pt x="0" y="162178"/>
                  </a:lnTo>
                  <a:close/>
                </a:path>
              </a:pathLst>
            </a:custGeom>
            <a:ln w="18288">
              <a:solidFill>
                <a:srgbClr val="39434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11367" y="1051559"/>
              <a:ext cx="3191510" cy="527050"/>
            </a:xfrm>
            <a:custGeom>
              <a:avLst/>
              <a:gdLst/>
              <a:ahLst/>
              <a:cxnLst/>
              <a:rect l="l" t="t" r="r" b="b"/>
              <a:pathLst>
                <a:path w="3191509" h="527050">
                  <a:moveTo>
                    <a:pt x="3046349" y="0"/>
                  </a:moveTo>
                  <a:lnTo>
                    <a:pt x="144780" y="0"/>
                  </a:lnTo>
                  <a:lnTo>
                    <a:pt x="99060" y="7365"/>
                  </a:lnTo>
                  <a:lnTo>
                    <a:pt x="59309" y="27939"/>
                  </a:lnTo>
                  <a:lnTo>
                    <a:pt x="27940" y="59309"/>
                  </a:lnTo>
                  <a:lnTo>
                    <a:pt x="7366" y="99187"/>
                  </a:lnTo>
                  <a:lnTo>
                    <a:pt x="0" y="145034"/>
                  </a:lnTo>
                  <a:lnTo>
                    <a:pt x="0" y="526796"/>
                  </a:lnTo>
                  <a:lnTo>
                    <a:pt x="3191129" y="526796"/>
                  </a:lnTo>
                  <a:lnTo>
                    <a:pt x="3191129" y="145034"/>
                  </a:lnTo>
                  <a:lnTo>
                    <a:pt x="3183763" y="99187"/>
                  </a:lnTo>
                  <a:lnTo>
                    <a:pt x="3163189" y="59309"/>
                  </a:lnTo>
                  <a:lnTo>
                    <a:pt x="3131820" y="27939"/>
                  </a:lnTo>
                  <a:lnTo>
                    <a:pt x="3092068" y="7365"/>
                  </a:lnTo>
                  <a:lnTo>
                    <a:pt x="3046349" y="0"/>
                  </a:lnTo>
                  <a:close/>
                </a:path>
              </a:pathLst>
            </a:custGeom>
            <a:solidFill>
              <a:srgbClr val="39434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6160" y="3932359"/>
              <a:ext cx="970691" cy="987112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535025" y="4056989"/>
            <a:ext cx="2044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20" b="1">
                <a:latin typeface="Calibri"/>
                <a:cs typeface="Calibri"/>
              </a:rPr>
              <a:t>DTKS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01548" y="4541926"/>
            <a:ext cx="369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Calibri"/>
                <a:cs typeface="Calibri"/>
              </a:rPr>
              <a:t>Regsosek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34923" y="4501997"/>
            <a:ext cx="2000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20" b="1">
                <a:latin typeface="Calibri"/>
                <a:cs typeface="Calibri"/>
              </a:rPr>
              <a:t>P3KE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304544" y="4081271"/>
            <a:ext cx="4188460" cy="377825"/>
          </a:xfrm>
          <a:custGeom>
            <a:avLst/>
            <a:gdLst/>
            <a:ahLst/>
            <a:cxnLst/>
            <a:rect l="l" t="t" r="r" b="b"/>
            <a:pathLst>
              <a:path w="4188460" h="377825">
                <a:moveTo>
                  <a:pt x="4054221" y="0"/>
                </a:moveTo>
                <a:lnTo>
                  <a:pt x="133731" y="0"/>
                </a:lnTo>
                <a:lnTo>
                  <a:pt x="81661" y="14833"/>
                </a:lnTo>
                <a:lnTo>
                  <a:pt x="39115" y="55270"/>
                </a:lnTo>
                <a:lnTo>
                  <a:pt x="10540" y="115252"/>
                </a:lnTo>
                <a:lnTo>
                  <a:pt x="0" y="188709"/>
                </a:lnTo>
                <a:lnTo>
                  <a:pt x="10540" y="262153"/>
                </a:lnTo>
                <a:lnTo>
                  <a:pt x="39115" y="322122"/>
                </a:lnTo>
                <a:lnTo>
                  <a:pt x="81661" y="362559"/>
                </a:lnTo>
                <a:lnTo>
                  <a:pt x="133731" y="377393"/>
                </a:lnTo>
                <a:lnTo>
                  <a:pt x="4054221" y="377393"/>
                </a:lnTo>
                <a:lnTo>
                  <a:pt x="4106291" y="362559"/>
                </a:lnTo>
                <a:lnTo>
                  <a:pt x="4148835" y="322122"/>
                </a:lnTo>
                <a:lnTo>
                  <a:pt x="4177410" y="262153"/>
                </a:lnTo>
                <a:lnTo>
                  <a:pt x="4187952" y="188709"/>
                </a:lnTo>
                <a:lnTo>
                  <a:pt x="4177410" y="115252"/>
                </a:lnTo>
                <a:lnTo>
                  <a:pt x="4148835" y="55270"/>
                </a:lnTo>
                <a:lnTo>
                  <a:pt x="4106291" y="14833"/>
                </a:lnTo>
                <a:lnTo>
                  <a:pt x="4054221" y="0"/>
                </a:lnTo>
                <a:close/>
              </a:path>
            </a:pathLst>
          </a:custGeom>
          <a:solidFill>
            <a:srgbClr val="39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488439" y="4077715"/>
            <a:ext cx="3839210" cy="1048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Microsoft Sans Serif"/>
                <a:cs typeface="Microsoft Sans Serif"/>
              </a:rPr>
              <a:t>Президентская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инструкция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75">
                <a:latin typeface="Microsoft Sans Serif"/>
                <a:cs typeface="Microsoft Sans Serif"/>
              </a:rPr>
              <a:t>№</a:t>
            </a:r>
            <a:r>
              <a:rPr dirty="0" sz="1100" spc="-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4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от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2025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года,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касающаяся DTSEN</a:t>
            </a:r>
            <a:endParaRPr sz="1100">
              <a:latin typeface="Microsoft Sans Serif"/>
              <a:cs typeface="Microsoft Sans Serif"/>
            </a:endParaRPr>
          </a:p>
          <a:p>
            <a:pPr algn="just" marL="12700" marR="5080">
              <a:lnSpc>
                <a:spcPct val="100000"/>
              </a:lnSpc>
              <a:spcBef>
                <a:spcPts val="610"/>
              </a:spcBef>
            </a:pPr>
            <a:r>
              <a:rPr dirty="0" sz="1000" b="1">
                <a:latin typeface="Arial"/>
                <a:cs typeface="Arial"/>
              </a:rPr>
              <a:t>DTSEN</a:t>
            </a:r>
            <a:r>
              <a:rPr dirty="0" sz="1000" spc="235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представляет</a:t>
            </a:r>
            <a:r>
              <a:rPr dirty="0" sz="1000" spc="235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собой</a:t>
            </a:r>
            <a:r>
              <a:rPr dirty="0" sz="1000" spc="240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единую</a:t>
            </a:r>
            <a:r>
              <a:rPr dirty="0" sz="1000" spc="245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базу</a:t>
            </a:r>
            <a:r>
              <a:rPr dirty="0" sz="1000" spc="225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данных</a:t>
            </a:r>
            <a:r>
              <a:rPr dirty="0" sz="1000" spc="220" b="1">
                <a:latin typeface="Arial"/>
                <a:cs typeface="Arial"/>
              </a:rPr>
              <a:t>  </a:t>
            </a:r>
            <a:r>
              <a:rPr dirty="0" sz="1000" spc="-50" b="1">
                <a:latin typeface="Arial"/>
                <a:cs typeface="Arial"/>
              </a:rPr>
              <a:t>о </a:t>
            </a:r>
            <a:r>
              <a:rPr dirty="0" sz="1000" b="1">
                <a:latin typeface="Arial"/>
                <a:cs typeface="Arial"/>
              </a:rPr>
              <a:t>физических</a:t>
            </a:r>
            <a:r>
              <a:rPr dirty="0" sz="1000" spc="120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лицах</a:t>
            </a:r>
            <a:r>
              <a:rPr dirty="0" sz="1000" spc="120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и/или</a:t>
            </a:r>
            <a:r>
              <a:rPr dirty="0" sz="1000" spc="120" b="1">
                <a:latin typeface="Arial"/>
                <a:cs typeface="Arial"/>
              </a:rPr>
              <a:t>  </a:t>
            </a:r>
            <a:r>
              <a:rPr dirty="0" sz="1000" b="1">
                <a:latin typeface="Arial"/>
                <a:cs typeface="Arial"/>
              </a:rPr>
              <a:t>домохозяйствах,</a:t>
            </a:r>
            <a:r>
              <a:rPr dirty="0" sz="1000" spc="135" b="1">
                <a:latin typeface="Arial"/>
                <a:cs typeface="Arial"/>
              </a:rPr>
              <a:t>  </a:t>
            </a:r>
            <a:r>
              <a:rPr dirty="0" sz="1000" spc="-10" b="1">
                <a:latin typeface="Arial"/>
                <a:cs typeface="Arial"/>
              </a:rPr>
              <a:t>содержащую социально-</a:t>
            </a:r>
            <a:r>
              <a:rPr dirty="0" sz="1000" b="1">
                <a:latin typeface="Arial"/>
                <a:cs typeface="Arial"/>
              </a:rPr>
              <a:t>экономическую</a:t>
            </a:r>
            <a:r>
              <a:rPr dirty="0" sz="1000" spc="27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информацию,</a:t>
            </a:r>
            <a:r>
              <a:rPr dirty="0" sz="1000" spc="260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сопоставленную </a:t>
            </a:r>
            <a:r>
              <a:rPr dirty="0" sz="1000" b="1">
                <a:latin typeface="Arial"/>
                <a:cs typeface="Arial"/>
              </a:rPr>
              <a:t>с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регистрами</a:t>
            </a:r>
            <a:r>
              <a:rPr dirty="0" sz="1000" spc="-40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населения.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5562600" y="1627631"/>
            <a:ext cx="3343275" cy="277495"/>
          </a:xfrm>
          <a:custGeom>
            <a:avLst/>
            <a:gdLst/>
            <a:ahLst/>
            <a:cxnLst/>
            <a:rect l="l" t="t" r="r" b="b"/>
            <a:pathLst>
              <a:path w="3343275" h="277494">
                <a:moveTo>
                  <a:pt x="3281553" y="0"/>
                </a:moveTo>
                <a:lnTo>
                  <a:pt x="61722" y="0"/>
                </a:lnTo>
                <a:lnTo>
                  <a:pt x="37719" y="3682"/>
                </a:lnTo>
                <a:lnTo>
                  <a:pt x="18034" y="13462"/>
                </a:lnTo>
                <a:lnTo>
                  <a:pt x="4825" y="28193"/>
                </a:lnTo>
                <a:lnTo>
                  <a:pt x="0" y="46100"/>
                </a:lnTo>
                <a:lnTo>
                  <a:pt x="0" y="230758"/>
                </a:lnTo>
                <a:lnTo>
                  <a:pt x="4825" y="248792"/>
                </a:lnTo>
                <a:lnTo>
                  <a:pt x="18034" y="263397"/>
                </a:lnTo>
                <a:lnTo>
                  <a:pt x="37719" y="273303"/>
                </a:lnTo>
                <a:lnTo>
                  <a:pt x="61722" y="276986"/>
                </a:lnTo>
                <a:lnTo>
                  <a:pt x="3281553" y="276986"/>
                </a:lnTo>
                <a:lnTo>
                  <a:pt x="3305682" y="273303"/>
                </a:lnTo>
                <a:lnTo>
                  <a:pt x="3325241" y="263397"/>
                </a:lnTo>
                <a:lnTo>
                  <a:pt x="3338449" y="248792"/>
                </a:lnTo>
                <a:lnTo>
                  <a:pt x="3343275" y="230758"/>
                </a:lnTo>
                <a:lnTo>
                  <a:pt x="3343275" y="46100"/>
                </a:lnTo>
                <a:lnTo>
                  <a:pt x="3338449" y="28193"/>
                </a:lnTo>
                <a:lnTo>
                  <a:pt x="3325241" y="13462"/>
                </a:lnTo>
                <a:lnTo>
                  <a:pt x="3305682" y="3682"/>
                </a:lnTo>
                <a:lnTo>
                  <a:pt x="3281553" y="0"/>
                </a:lnTo>
                <a:close/>
              </a:path>
            </a:pathLst>
          </a:custGeom>
          <a:solidFill>
            <a:srgbClr val="B3B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5835522" y="1034237"/>
            <a:ext cx="2886710" cy="821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225425" indent="-6985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Роль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BPS: создание,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управление,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обновление</a:t>
            </a:r>
            <a:r>
              <a:rPr dirty="0" sz="1200" spc="-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отчетность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системе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DTSEN</a:t>
            </a:r>
            <a:endParaRPr sz="1200">
              <a:latin typeface="Microsoft Sans Serif"/>
              <a:cs typeface="Microsoft Sans Serif"/>
            </a:endParaRPr>
          </a:p>
          <a:p>
            <a:pPr marL="218440">
              <a:lnSpc>
                <a:spcPct val="100000"/>
              </a:lnSpc>
              <a:spcBef>
                <a:spcPts val="735"/>
              </a:spcBef>
            </a:pPr>
            <a:r>
              <a:rPr dirty="0" sz="1000" spc="-10" b="1">
                <a:latin typeface="Arial"/>
                <a:cs typeface="Arial"/>
              </a:rPr>
              <a:t>Определение</a:t>
            </a:r>
            <a:r>
              <a:rPr dirty="0" sz="1000" spc="-4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источников</a:t>
            </a:r>
            <a:r>
              <a:rPr dirty="0" sz="1000" spc="-3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и</a:t>
            </a:r>
            <a:r>
              <a:rPr dirty="0" sz="1000" spc="20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типов</a:t>
            </a:r>
            <a:r>
              <a:rPr dirty="0" sz="1000" spc="-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данных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5629656" y="2023871"/>
            <a:ext cx="3124200" cy="866140"/>
          </a:xfrm>
          <a:custGeom>
            <a:avLst/>
            <a:gdLst/>
            <a:ahLst/>
            <a:cxnLst/>
            <a:rect l="l" t="t" r="r" b="b"/>
            <a:pathLst>
              <a:path w="3124200" h="866139">
                <a:moveTo>
                  <a:pt x="1974850" y="652399"/>
                </a:moveTo>
                <a:lnTo>
                  <a:pt x="1971421" y="635762"/>
                </a:lnTo>
                <a:lnTo>
                  <a:pt x="1962277" y="622173"/>
                </a:lnTo>
                <a:lnTo>
                  <a:pt x="1948688" y="612902"/>
                </a:lnTo>
                <a:lnTo>
                  <a:pt x="1931924" y="609600"/>
                </a:lnTo>
                <a:lnTo>
                  <a:pt x="1295654" y="609600"/>
                </a:lnTo>
                <a:lnTo>
                  <a:pt x="1278890" y="612902"/>
                </a:lnTo>
                <a:lnTo>
                  <a:pt x="1265301" y="622173"/>
                </a:lnTo>
                <a:lnTo>
                  <a:pt x="1256157" y="635762"/>
                </a:lnTo>
                <a:lnTo>
                  <a:pt x="1252728" y="652399"/>
                </a:lnTo>
                <a:lnTo>
                  <a:pt x="1252728" y="822960"/>
                </a:lnTo>
                <a:lnTo>
                  <a:pt x="1256157" y="839597"/>
                </a:lnTo>
                <a:lnTo>
                  <a:pt x="1265301" y="853186"/>
                </a:lnTo>
                <a:lnTo>
                  <a:pt x="1278890" y="862330"/>
                </a:lnTo>
                <a:lnTo>
                  <a:pt x="1295654" y="865632"/>
                </a:lnTo>
                <a:lnTo>
                  <a:pt x="1931924" y="865632"/>
                </a:lnTo>
                <a:lnTo>
                  <a:pt x="1948688" y="862330"/>
                </a:lnTo>
                <a:lnTo>
                  <a:pt x="1962277" y="853186"/>
                </a:lnTo>
                <a:lnTo>
                  <a:pt x="1971421" y="839597"/>
                </a:lnTo>
                <a:lnTo>
                  <a:pt x="1974850" y="822960"/>
                </a:lnTo>
                <a:lnTo>
                  <a:pt x="1974850" y="652399"/>
                </a:lnTo>
                <a:close/>
              </a:path>
              <a:path w="3124200" h="866139">
                <a:moveTo>
                  <a:pt x="3124200" y="53721"/>
                </a:moveTo>
                <a:lnTo>
                  <a:pt x="3118104" y="32766"/>
                </a:lnTo>
                <a:lnTo>
                  <a:pt x="3101467" y="15748"/>
                </a:lnTo>
                <a:lnTo>
                  <a:pt x="3076702" y="4191"/>
                </a:lnTo>
                <a:lnTo>
                  <a:pt x="3046349" y="0"/>
                </a:lnTo>
                <a:lnTo>
                  <a:pt x="77851" y="0"/>
                </a:lnTo>
                <a:lnTo>
                  <a:pt x="47498" y="4191"/>
                </a:lnTo>
                <a:lnTo>
                  <a:pt x="22733" y="15748"/>
                </a:lnTo>
                <a:lnTo>
                  <a:pt x="6096" y="32766"/>
                </a:lnTo>
                <a:lnTo>
                  <a:pt x="0" y="53721"/>
                </a:lnTo>
                <a:lnTo>
                  <a:pt x="0" y="268859"/>
                </a:lnTo>
                <a:lnTo>
                  <a:pt x="6096" y="289814"/>
                </a:lnTo>
                <a:lnTo>
                  <a:pt x="22733" y="306832"/>
                </a:lnTo>
                <a:lnTo>
                  <a:pt x="47498" y="318389"/>
                </a:lnTo>
                <a:lnTo>
                  <a:pt x="77851" y="322580"/>
                </a:lnTo>
                <a:lnTo>
                  <a:pt x="3046349" y="322580"/>
                </a:lnTo>
                <a:lnTo>
                  <a:pt x="3076702" y="318389"/>
                </a:lnTo>
                <a:lnTo>
                  <a:pt x="3101467" y="306832"/>
                </a:lnTo>
                <a:lnTo>
                  <a:pt x="3118104" y="289814"/>
                </a:lnTo>
                <a:lnTo>
                  <a:pt x="3124200" y="268859"/>
                </a:lnTo>
                <a:lnTo>
                  <a:pt x="3124200" y="53721"/>
                </a:lnTo>
                <a:close/>
              </a:path>
            </a:pathLst>
          </a:custGeom>
          <a:solidFill>
            <a:srgbClr val="B3B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7042784" y="2669235"/>
            <a:ext cx="426084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45" b="1">
                <a:solidFill>
                  <a:srgbClr val="172034"/>
                </a:solidFill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6583680" y="3102863"/>
            <a:ext cx="1344295" cy="384175"/>
          </a:xfrm>
          <a:custGeom>
            <a:avLst/>
            <a:gdLst/>
            <a:ahLst/>
            <a:cxnLst/>
            <a:rect l="l" t="t" r="r" b="b"/>
            <a:pathLst>
              <a:path w="1344295" h="384175">
                <a:moveTo>
                  <a:pt x="1270000" y="0"/>
                </a:moveTo>
                <a:lnTo>
                  <a:pt x="74041" y="0"/>
                </a:lnTo>
                <a:lnTo>
                  <a:pt x="45212" y="5080"/>
                </a:lnTo>
                <a:lnTo>
                  <a:pt x="21717" y="18796"/>
                </a:lnTo>
                <a:lnTo>
                  <a:pt x="5842" y="39116"/>
                </a:lnTo>
                <a:lnTo>
                  <a:pt x="0" y="64008"/>
                </a:lnTo>
                <a:lnTo>
                  <a:pt x="0" y="319913"/>
                </a:lnTo>
                <a:lnTo>
                  <a:pt x="5842" y="344805"/>
                </a:lnTo>
                <a:lnTo>
                  <a:pt x="21717" y="365125"/>
                </a:lnTo>
                <a:lnTo>
                  <a:pt x="45212" y="378841"/>
                </a:lnTo>
                <a:lnTo>
                  <a:pt x="74041" y="383921"/>
                </a:lnTo>
                <a:lnTo>
                  <a:pt x="1270000" y="383921"/>
                </a:lnTo>
                <a:lnTo>
                  <a:pt x="1298828" y="378841"/>
                </a:lnTo>
                <a:lnTo>
                  <a:pt x="1322451" y="365125"/>
                </a:lnTo>
                <a:lnTo>
                  <a:pt x="1338326" y="344805"/>
                </a:lnTo>
                <a:lnTo>
                  <a:pt x="1344168" y="319913"/>
                </a:lnTo>
                <a:lnTo>
                  <a:pt x="1344168" y="64008"/>
                </a:lnTo>
                <a:lnTo>
                  <a:pt x="1338326" y="39116"/>
                </a:lnTo>
                <a:lnTo>
                  <a:pt x="1322451" y="18796"/>
                </a:lnTo>
                <a:lnTo>
                  <a:pt x="1298828" y="5080"/>
                </a:lnTo>
                <a:lnTo>
                  <a:pt x="1270000" y="0"/>
                </a:lnTo>
                <a:close/>
              </a:path>
            </a:pathLst>
          </a:custGeom>
          <a:solidFill>
            <a:srgbClr val="B3B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6855968" y="3131896"/>
            <a:ext cx="788035" cy="332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10" b="1">
                <a:latin typeface="Arial"/>
                <a:cs typeface="Arial"/>
              </a:rPr>
              <a:t>Управление</a:t>
            </a:r>
            <a:endParaRPr sz="1000">
              <a:latin typeface="Arial"/>
              <a:cs typeface="Arial"/>
            </a:endParaRPr>
          </a:p>
          <a:p>
            <a:pPr marL="301625">
              <a:lnSpc>
                <a:spcPct val="100000"/>
              </a:lnSpc>
            </a:pPr>
            <a:r>
              <a:rPr dirty="0" sz="1000" spc="-10" b="1"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6662928" y="3697223"/>
            <a:ext cx="1264920" cy="384175"/>
          </a:xfrm>
          <a:custGeom>
            <a:avLst/>
            <a:gdLst/>
            <a:ahLst/>
            <a:cxnLst/>
            <a:rect l="l" t="t" r="r" b="b"/>
            <a:pathLst>
              <a:path w="1264920" h="384175">
                <a:moveTo>
                  <a:pt x="1217041" y="0"/>
                </a:moveTo>
                <a:lnTo>
                  <a:pt x="47878" y="0"/>
                </a:lnTo>
                <a:lnTo>
                  <a:pt x="29210" y="5080"/>
                </a:lnTo>
                <a:lnTo>
                  <a:pt x="13970" y="18796"/>
                </a:lnTo>
                <a:lnTo>
                  <a:pt x="3810" y="39115"/>
                </a:lnTo>
                <a:lnTo>
                  <a:pt x="0" y="64008"/>
                </a:lnTo>
                <a:lnTo>
                  <a:pt x="0" y="319849"/>
                </a:lnTo>
                <a:lnTo>
                  <a:pt x="3810" y="344741"/>
                </a:lnTo>
                <a:lnTo>
                  <a:pt x="13970" y="365086"/>
                </a:lnTo>
                <a:lnTo>
                  <a:pt x="29210" y="378790"/>
                </a:lnTo>
                <a:lnTo>
                  <a:pt x="47878" y="383819"/>
                </a:lnTo>
                <a:lnTo>
                  <a:pt x="1217041" y="383819"/>
                </a:lnTo>
                <a:lnTo>
                  <a:pt x="1235710" y="378790"/>
                </a:lnTo>
                <a:lnTo>
                  <a:pt x="1250950" y="365086"/>
                </a:lnTo>
                <a:lnTo>
                  <a:pt x="1261110" y="344741"/>
                </a:lnTo>
                <a:lnTo>
                  <a:pt x="1264920" y="319849"/>
                </a:lnTo>
                <a:lnTo>
                  <a:pt x="1264920" y="64008"/>
                </a:lnTo>
                <a:lnTo>
                  <a:pt x="1261110" y="39115"/>
                </a:lnTo>
                <a:lnTo>
                  <a:pt x="1250950" y="18796"/>
                </a:lnTo>
                <a:lnTo>
                  <a:pt x="1235710" y="5080"/>
                </a:lnTo>
                <a:lnTo>
                  <a:pt x="1217041" y="0"/>
                </a:lnTo>
                <a:close/>
              </a:path>
            </a:pathLst>
          </a:custGeom>
          <a:solidFill>
            <a:srgbClr val="B3B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6782561" y="3736644"/>
            <a:ext cx="920750" cy="332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10" b="1">
                <a:latin typeface="Arial"/>
                <a:cs typeface="Arial"/>
              </a:rPr>
              <a:t>Актуализиров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000" b="1">
                <a:latin typeface="Arial"/>
                <a:cs typeface="Arial"/>
              </a:rPr>
              <a:t>анная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5611367" y="4151376"/>
            <a:ext cx="3533140" cy="814069"/>
          </a:xfrm>
          <a:custGeom>
            <a:avLst/>
            <a:gdLst/>
            <a:ahLst/>
            <a:cxnLst/>
            <a:rect l="l" t="t" r="r" b="b"/>
            <a:pathLst>
              <a:path w="3533140" h="814070">
                <a:moveTo>
                  <a:pt x="3514090" y="0"/>
                </a:moveTo>
                <a:lnTo>
                  <a:pt x="170815" y="0"/>
                </a:lnTo>
                <a:lnTo>
                  <a:pt x="116840" y="6908"/>
                </a:lnTo>
                <a:lnTo>
                  <a:pt x="69850" y="26162"/>
                </a:lnTo>
                <a:lnTo>
                  <a:pt x="32893" y="55511"/>
                </a:lnTo>
                <a:lnTo>
                  <a:pt x="8636" y="92735"/>
                </a:lnTo>
                <a:lnTo>
                  <a:pt x="0" y="135585"/>
                </a:lnTo>
                <a:lnTo>
                  <a:pt x="0" y="677900"/>
                </a:lnTo>
                <a:lnTo>
                  <a:pt x="8636" y="720750"/>
                </a:lnTo>
                <a:lnTo>
                  <a:pt x="32893" y="757974"/>
                </a:lnTo>
                <a:lnTo>
                  <a:pt x="69850" y="787323"/>
                </a:lnTo>
                <a:lnTo>
                  <a:pt x="116840" y="806577"/>
                </a:lnTo>
                <a:lnTo>
                  <a:pt x="170815" y="813485"/>
                </a:lnTo>
                <a:lnTo>
                  <a:pt x="3514090" y="813485"/>
                </a:lnTo>
                <a:lnTo>
                  <a:pt x="3532632" y="811112"/>
                </a:lnTo>
                <a:lnTo>
                  <a:pt x="3532632" y="2373"/>
                </a:lnTo>
                <a:lnTo>
                  <a:pt x="3514090" y="0"/>
                </a:lnTo>
                <a:close/>
              </a:path>
            </a:pathLst>
          </a:custGeom>
          <a:solidFill>
            <a:srgbClr val="B3B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5631307" y="4268825"/>
            <a:ext cx="3194050" cy="146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800" spc="-10" b="1">
                <a:latin typeface="Arial"/>
                <a:cs typeface="Arial"/>
              </a:rPr>
              <a:t>Предоставление</a:t>
            </a:r>
            <a:r>
              <a:rPr dirty="0" sz="800" spc="95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DTSEN </a:t>
            </a:r>
            <a:r>
              <a:rPr dirty="0" sz="800" spc="-10" b="1">
                <a:latin typeface="Arial"/>
                <a:cs typeface="Arial"/>
              </a:rPr>
              <a:t>ключевым</a:t>
            </a:r>
            <a:r>
              <a:rPr dirty="0" sz="800" spc="30" b="1">
                <a:latin typeface="Arial"/>
                <a:cs typeface="Arial"/>
              </a:rPr>
              <a:t> </a:t>
            </a:r>
            <a:r>
              <a:rPr dirty="0" sz="800" spc="-10" b="1">
                <a:latin typeface="Arial"/>
                <a:cs typeface="Arial"/>
              </a:rPr>
              <a:t>министерствам</a:t>
            </a:r>
            <a:r>
              <a:rPr dirty="0" sz="800" spc="100" b="1">
                <a:latin typeface="Arial"/>
                <a:cs typeface="Arial"/>
              </a:rPr>
              <a:t> </a:t>
            </a:r>
            <a:r>
              <a:rPr dirty="0" sz="800" b="1">
                <a:latin typeface="Arial"/>
                <a:cs typeface="Arial"/>
              </a:rPr>
              <a:t>и</a:t>
            </a:r>
            <a:r>
              <a:rPr dirty="0" sz="800" spc="-30" b="1">
                <a:latin typeface="Arial"/>
                <a:cs typeface="Arial"/>
              </a:rPr>
              <a:t> </a:t>
            </a:r>
            <a:r>
              <a:rPr dirty="0" sz="800" spc="-10" b="1">
                <a:latin typeface="Arial"/>
                <a:cs typeface="Arial"/>
              </a:rPr>
              <a:t>органам:</a:t>
            </a:r>
            <a:endParaRPr sz="8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631307" y="4391355"/>
            <a:ext cx="3545204" cy="512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82880" indent="-170180">
              <a:lnSpc>
                <a:spcPct val="100000"/>
              </a:lnSpc>
              <a:spcBef>
                <a:spcPts val="90"/>
              </a:spcBef>
              <a:buChar char="•"/>
              <a:tabLst>
                <a:tab pos="182880" algn="l"/>
              </a:tabLst>
            </a:pPr>
            <a:r>
              <a:rPr dirty="0" sz="800" spc="-20">
                <a:latin typeface="Microsoft Sans Serif"/>
                <a:cs typeface="Microsoft Sans Serif"/>
              </a:rPr>
              <a:t>Координационный</a:t>
            </a:r>
            <a:r>
              <a:rPr dirty="0" sz="800" spc="9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министерство</a:t>
            </a:r>
            <a:r>
              <a:rPr dirty="0" sz="800" spc="50">
                <a:latin typeface="Microsoft Sans Serif"/>
                <a:cs typeface="Microsoft Sans Serif"/>
              </a:rPr>
              <a:t> </a:t>
            </a:r>
            <a:r>
              <a:rPr dirty="0" sz="800">
                <a:latin typeface="Microsoft Sans Serif"/>
                <a:cs typeface="Microsoft Sans Serif"/>
              </a:rPr>
              <a:t>по</a:t>
            </a:r>
            <a:r>
              <a:rPr dirty="0" sz="800" spc="10">
                <a:latin typeface="Microsoft Sans Serif"/>
                <a:cs typeface="Microsoft Sans Serif"/>
              </a:rPr>
              <a:t> </a:t>
            </a:r>
            <a:r>
              <a:rPr dirty="0" sz="800" spc="-20">
                <a:latin typeface="Microsoft Sans Serif"/>
                <a:cs typeface="Microsoft Sans Serif"/>
              </a:rPr>
              <a:t>вопросам</a:t>
            </a:r>
            <a:r>
              <a:rPr dirty="0" sz="800" spc="110">
                <a:latin typeface="Microsoft Sans Serif"/>
                <a:cs typeface="Microsoft Sans Serif"/>
              </a:rPr>
              <a:t> </a:t>
            </a:r>
            <a:r>
              <a:rPr dirty="0" sz="800" spc="-20">
                <a:latin typeface="Microsoft Sans Serif"/>
                <a:cs typeface="Microsoft Sans Serif"/>
              </a:rPr>
              <a:t>человеческого</a:t>
            </a:r>
            <a:r>
              <a:rPr dirty="0" sz="800" spc="75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развития</a:t>
            </a:r>
            <a:endParaRPr sz="800">
              <a:latin typeface="Microsoft Sans Serif"/>
              <a:cs typeface="Microsoft Sans Serif"/>
            </a:endParaRPr>
          </a:p>
          <a:p>
            <a:pPr marL="182880" indent="-170180">
              <a:lnSpc>
                <a:spcPct val="100000"/>
              </a:lnSpc>
              <a:buChar char="•"/>
              <a:tabLst>
                <a:tab pos="182880" algn="l"/>
              </a:tabLst>
            </a:pPr>
            <a:r>
              <a:rPr dirty="0" sz="800" spc="-10">
                <a:latin typeface="Microsoft Sans Serif"/>
                <a:cs typeface="Microsoft Sans Serif"/>
              </a:rPr>
              <a:t>Министерство</a:t>
            </a:r>
            <a:r>
              <a:rPr dirty="0" sz="800" spc="3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национального</a:t>
            </a:r>
            <a:r>
              <a:rPr dirty="0" sz="800" spc="3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планирования</a:t>
            </a:r>
            <a:endParaRPr sz="800">
              <a:latin typeface="Microsoft Sans Serif"/>
              <a:cs typeface="Microsoft Sans Serif"/>
            </a:endParaRPr>
          </a:p>
          <a:p>
            <a:pPr marL="182880" indent="-170180">
              <a:lnSpc>
                <a:spcPct val="100000"/>
              </a:lnSpc>
              <a:buChar char="•"/>
              <a:tabLst>
                <a:tab pos="182880" algn="l"/>
              </a:tabLst>
            </a:pPr>
            <a:r>
              <a:rPr dirty="0" sz="800" spc="-10">
                <a:latin typeface="Microsoft Sans Serif"/>
                <a:cs typeface="Microsoft Sans Serif"/>
              </a:rPr>
              <a:t>Министерство</a:t>
            </a:r>
            <a:r>
              <a:rPr dirty="0" sz="800" spc="7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социальных</a:t>
            </a:r>
            <a:r>
              <a:rPr dirty="0" sz="800" spc="50">
                <a:latin typeface="Microsoft Sans Serif"/>
                <a:cs typeface="Microsoft Sans Serif"/>
              </a:rPr>
              <a:t> </a:t>
            </a:r>
            <a:r>
              <a:rPr dirty="0" sz="800" spc="-25">
                <a:latin typeface="Microsoft Sans Serif"/>
                <a:cs typeface="Microsoft Sans Serif"/>
              </a:rPr>
              <a:t>дел</a:t>
            </a:r>
            <a:endParaRPr sz="800">
              <a:latin typeface="Microsoft Sans Serif"/>
              <a:cs typeface="Microsoft Sans Serif"/>
            </a:endParaRPr>
          </a:p>
          <a:p>
            <a:pPr marL="182880" indent="-170180">
              <a:lnSpc>
                <a:spcPct val="100000"/>
              </a:lnSpc>
              <a:buChar char="•"/>
              <a:tabLst>
                <a:tab pos="182880" algn="l"/>
              </a:tabLst>
            </a:pPr>
            <a:r>
              <a:rPr dirty="0" sz="800" spc="-10">
                <a:latin typeface="Microsoft Sans Serif"/>
                <a:cs typeface="Microsoft Sans Serif"/>
              </a:rPr>
              <a:t>Совет</a:t>
            </a:r>
            <a:r>
              <a:rPr dirty="0" sz="800" spc="50">
                <a:latin typeface="Microsoft Sans Serif"/>
                <a:cs typeface="Microsoft Sans Serif"/>
              </a:rPr>
              <a:t> </a:t>
            </a:r>
            <a:r>
              <a:rPr dirty="0" sz="800">
                <a:latin typeface="Microsoft Sans Serif"/>
                <a:cs typeface="Microsoft Sans Serif"/>
              </a:rPr>
              <a:t>по</a:t>
            </a:r>
            <a:r>
              <a:rPr dirty="0" sz="800" spc="-25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финансовому</a:t>
            </a:r>
            <a:r>
              <a:rPr dirty="0" sz="800" spc="45">
                <a:latin typeface="Microsoft Sans Serif"/>
                <a:cs typeface="Microsoft Sans Serif"/>
              </a:rPr>
              <a:t> </a:t>
            </a:r>
            <a:r>
              <a:rPr dirty="0" sz="800" spc="-20">
                <a:latin typeface="Microsoft Sans Serif"/>
                <a:cs typeface="Microsoft Sans Serif"/>
              </a:rPr>
              <a:t>надзору</a:t>
            </a:r>
            <a:r>
              <a:rPr dirty="0" sz="800" spc="45">
                <a:latin typeface="Microsoft Sans Serif"/>
                <a:cs typeface="Microsoft Sans Serif"/>
              </a:rPr>
              <a:t> </a:t>
            </a:r>
            <a:r>
              <a:rPr dirty="0" sz="800">
                <a:latin typeface="Microsoft Sans Serif"/>
                <a:cs typeface="Microsoft Sans Serif"/>
              </a:rPr>
              <a:t>и</a:t>
            </a:r>
            <a:r>
              <a:rPr dirty="0" sz="800" spc="-3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развитию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36576" y="1167383"/>
            <a:ext cx="8040370" cy="3008630"/>
            <a:chOff x="36576" y="1167383"/>
            <a:chExt cx="8040370" cy="3008630"/>
          </a:xfrm>
        </p:grpSpPr>
        <p:pic>
          <p:nvPicPr>
            <p:cNvPr id="27" name="object 2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42047" y="1920239"/>
              <a:ext cx="76198" cy="124968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7242048" y="2368321"/>
              <a:ext cx="76200" cy="286385"/>
            </a:xfrm>
            <a:custGeom>
              <a:avLst/>
              <a:gdLst/>
              <a:ahLst/>
              <a:cxnLst/>
              <a:rect l="l" t="t" r="r" b="b"/>
              <a:pathLst>
                <a:path w="76200" h="286385">
                  <a:moveTo>
                    <a:pt x="76200" y="209905"/>
                  </a:moveTo>
                  <a:lnTo>
                    <a:pt x="44450" y="209905"/>
                  </a:lnTo>
                  <a:lnTo>
                    <a:pt x="44450" y="0"/>
                  </a:lnTo>
                  <a:lnTo>
                    <a:pt x="31750" y="0"/>
                  </a:lnTo>
                  <a:lnTo>
                    <a:pt x="31750" y="209905"/>
                  </a:lnTo>
                  <a:lnTo>
                    <a:pt x="0" y="209905"/>
                  </a:lnTo>
                  <a:lnTo>
                    <a:pt x="38100" y="286105"/>
                  </a:lnTo>
                  <a:lnTo>
                    <a:pt x="69850" y="222605"/>
                  </a:lnTo>
                  <a:lnTo>
                    <a:pt x="76200" y="209905"/>
                  </a:lnTo>
                  <a:close/>
                </a:path>
              </a:pathLst>
            </a:custGeom>
            <a:solidFill>
              <a:srgbClr val="17203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42047" y="2913888"/>
              <a:ext cx="76198" cy="216407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42047" y="3514344"/>
              <a:ext cx="76198" cy="204215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42047" y="3983735"/>
              <a:ext cx="76198" cy="192024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6431280" y="2534792"/>
              <a:ext cx="250190" cy="810260"/>
            </a:xfrm>
            <a:custGeom>
              <a:avLst/>
              <a:gdLst/>
              <a:ahLst/>
              <a:cxnLst/>
              <a:rect l="l" t="t" r="r" b="b"/>
              <a:pathLst>
                <a:path w="250190" h="810260">
                  <a:moveTo>
                    <a:pt x="47498" y="796798"/>
                  </a:moveTo>
                  <a:lnTo>
                    <a:pt x="0" y="796798"/>
                  </a:lnTo>
                  <a:lnTo>
                    <a:pt x="0" y="809752"/>
                  </a:lnTo>
                  <a:lnTo>
                    <a:pt x="47498" y="809752"/>
                  </a:lnTo>
                  <a:lnTo>
                    <a:pt x="47498" y="796798"/>
                  </a:lnTo>
                  <a:close/>
                </a:path>
                <a:path w="250190" h="810260">
                  <a:moveTo>
                    <a:pt x="130683" y="796798"/>
                  </a:moveTo>
                  <a:lnTo>
                    <a:pt x="83185" y="796798"/>
                  </a:lnTo>
                  <a:lnTo>
                    <a:pt x="83185" y="809752"/>
                  </a:lnTo>
                  <a:lnTo>
                    <a:pt x="130683" y="809752"/>
                  </a:lnTo>
                  <a:lnTo>
                    <a:pt x="130683" y="796798"/>
                  </a:lnTo>
                  <a:close/>
                </a:path>
                <a:path w="250190" h="810260">
                  <a:moveTo>
                    <a:pt x="167005" y="0"/>
                  </a:moveTo>
                  <a:lnTo>
                    <a:pt x="119494" y="0"/>
                  </a:lnTo>
                  <a:lnTo>
                    <a:pt x="119494" y="12954"/>
                  </a:lnTo>
                  <a:lnTo>
                    <a:pt x="167005" y="12954"/>
                  </a:lnTo>
                  <a:lnTo>
                    <a:pt x="167005" y="0"/>
                  </a:lnTo>
                  <a:close/>
                </a:path>
                <a:path w="250190" h="810260">
                  <a:moveTo>
                    <a:pt x="250075" y="0"/>
                  </a:moveTo>
                  <a:lnTo>
                    <a:pt x="202565" y="0"/>
                  </a:lnTo>
                  <a:lnTo>
                    <a:pt x="202565" y="12954"/>
                  </a:lnTo>
                  <a:lnTo>
                    <a:pt x="250075" y="12954"/>
                  </a:lnTo>
                  <a:lnTo>
                    <a:pt x="250075" y="0"/>
                  </a:lnTo>
                  <a:close/>
                </a:path>
              </a:pathLst>
            </a:custGeom>
            <a:solidFill>
              <a:srgbClr val="6885BB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597522" y="3299205"/>
              <a:ext cx="85471" cy="77724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6717030" y="2541267"/>
              <a:ext cx="380365" cy="0"/>
            </a:xfrm>
            <a:custGeom>
              <a:avLst/>
              <a:gdLst/>
              <a:ahLst/>
              <a:cxnLst/>
              <a:rect l="l" t="t" r="r" b="b"/>
              <a:pathLst>
                <a:path w="380365" h="0">
                  <a:moveTo>
                    <a:pt x="0" y="0"/>
                  </a:moveTo>
                  <a:lnTo>
                    <a:pt x="379986" y="0"/>
                  </a:lnTo>
                </a:path>
              </a:pathLst>
            </a:custGeom>
            <a:ln w="12959">
              <a:solidFill>
                <a:srgbClr val="6885BB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132574" y="2502407"/>
              <a:ext cx="944880" cy="875030"/>
            </a:xfrm>
            <a:custGeom>
              <a:avLst/>
              <a:gdLst/>
              <a:ahLst/>
              <a:cxnLst/>
              <a:rect l="l" t="t" r="r" b="b"/>
              <a:pathLst>
                <a:path w="944879" h="875029">
                  <a:moveTo>
                    <a:pt x="93726" y="38862"/>
                  </a:moveTo>
                  <a:lnTo>
                    <a:pt x="22479" y="0"/>
                  </a:lnTo>
                  <a:lnTo>
                    <a:pt x="22479" y="32385"/>
                  </a:lnTo>
                  <a:lnTo>
                    <a:pt x="0" y="32385"/>
                  </a:lnTo>
                  <a:lnTo>
                    <a:pt x="0" y="45339"/>
                  </a:lnTo>
                  <a:lnTo>
                    <a:pt x="22479" y="45339"/>
                  </a:lnTo>
                  <a:lnTo>
                    <a:pt x="22479" y="77724"/>
                  </a:lnTo>
                  <a:lnTo>
                    <a:pt x="93726" y="38862"/>
                  </a:lnTo>
                  <a:close/>
                </a:path>
                <a:path w="944879" h="875029">
                  <a:moveTo>
                    <a:pt x="708279" y="796798"/>
                  </a:moveTo>
                  <a:lnTo>
                    <a:pt x="637032" y="835660"/>
                  </a:lnTo>
                  <a:lnTo>
                    <a:pt x="708279" y="874522"/>
                  </a:lnTo>
                  <a:lnTo>
                    <a:pt x="708279" y="796798"/>
                  </a:lnTo>
                  <a:close/>
                </a:path>
                <a:path w="944879" h="875029">
                  <a:moveTo>
                    <a:pt x="778129" y="829183"/>
                  </a:moveTo>
                  <a:lnTo>
                    <a:pt x="730631" y="829183"/>
                  </a:lnTo>
                  <a:lnTo>
                    <a:pt x="730631" y="842137"/>
                  </a:lnTo>
                  <a:lnTo>
                    <a:pt x="778129" y="842137"/>
                  </a:lnTo>
                  <a:lnTo>
                    <a:pt x="778129" y="829183"/>
                  </a:lnTo>
                  <a:close/>
                </a:path>
                <a:path w="944879" h="875029">
                  <a:moveTo>
                    <a:pt x="861314" y="829183"/>
                  </a:moveTo>
                  <a:lnTo>
                    <a:pt x="813816" y="829183"/>
                  </a:lnTo>
                  <a:lnTo>
                    <a:pt x="813816" y="842137"/>
                  </a:lnTo>
                  <a:lnTo>
                    <a:pt x="861314" y="842137"/>
                  </a:lnTo>
                  <a:lnTo>
                    <a:pt x="861314" y="829183"/>
                  </a:lnTo>
                  <a:close/>
                </a:path>
                <a:path w="944879" h="875029">
                  <a:moveTo>
                    <a:pt x="944372" y="829183"/>
                  </a:moveTo>
                  <a:lnTo>
                    <a:pt x="896874" y="829183"/>
                  </a:lnTo>
                  <a:lnTo>
                    <a:pt x="896874" y="842137"/>
                  </a:lnTo>
                  <a:lnTo>
                    <a:pt x="944372" y="842137"/>
                  </a:lnTo>
                  <a:lnTo>
                    <a:pt x="944372" y="829183"/>
                  </a:lnTo>
                  <a:close/>
                </a:path>
              </a:pathLst>
            </a:custGeom>
            <a:solidFill>
              <a:srgbClr val="6885B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6576" y="1167383"/>
              <a:ext cx="1737360" cy="329565"/>
            </a:xfrm>
            <a:custGeom>
              <a:avLst/>
              <a:gdLst/>
              <a:ahLst/>
              <a:cxnLst/>
              <a:rect l="l" t="t" r="r" b="b"/>
              <a:pathLst>
                <a:path w="1737360" h="329565">
                  <a:moveTo>
                    <a:pt x="1699387" y="0"/>
                  </a:moveTo>
                  <a:lnTo>
                    <a:pt x="0" y="0"/>
                  </a:lnTo>
                  <a:lnTo>
                    <a:pt x="0" y="329184"/>
                  </a:lnTo>
                  <a:lnTo>
                    <a:pt x="1699387" y="329184"/>
                  </a:lnTo>
                  <a:lnTo>
                    <a:pt x="1714119" y="326136"/>
                  </a:lnTo>
                  <a:lnTo>
                    <a:pt x="1726184" y="318007"/>
                  </a:lnTo>
                  <a:lnTo>
                    <a:pt x="1734312" y="305942"/>
                  </a:lnTo>
                  <a:lnTo>
                    <a:pt x="1737360" y="291084"/>
                  </a:lnTo>
                  <a:lnTo>
                    <a:pt x="1737360" y="37973"/>
                  </a:lnTo>
                  <a:lnTo>
                    <a:pt x="1734312" y="23113"/>
                  </a:lnTo>
                  <a:lnTo>
                    <a:pt x="1726184" y="11175"/>
                  </a:lnTo>
                  <a:lnTo>
                    <a:pt x="1714119" y="2920"/>
                  </a:lnTo>
                  <a:lnTo>
                    <a:pt x="1699387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5703823" y="2015997"/>
            <a:ext cx="2468880" cy="4730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660400">
              <a:lnSpc>
                <a:spcPct val="100000"/>
              </a:lnSpc>
              <a:spcBef>
                <a:spcPts val="105"/>
              </a:spcBef>
            </a:pPr>
            <a:r>
              <a:rPr dirty="0" sz="1000" b="1">
                <a:latin typeface="Arial"/>
                <a:cs typeface="Arial"/>
              </a:rPr>
              <a:t>Прием</a:t>
            </a:r>
            <a:r>
              <a:rPr dirty="0" sz="1000" spc="-3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и</a:t>
            </a:r>
            <a:r>
              <a:rPr dirty="0" sz="1000" spc="-5" b="1">
                <a:latin typeface="Arial"/>
                <a:cs typeface="Arial"/>
              </a:rPr>
              <a:t> </a:t>
            </a:r>
            <a:r>
              <a:rPr dirty="0" sz="1000" b="1">
                <a:latin typeface="Arial"/>
                <a:cs typeface="Arial"/>
              </a:rPr>
              <a:t>интеграция</a:t>
            </a:r>
            <a:r>
              <a:rPr dirty="0" sz="1000" spc="-50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данных</a:t>
            </a:r>
            <a:endParaRPr sz="1000">
              <a:latin typeface="Arial"/>
              <a:cs typeface="Arial"/>
            </a:endParaRPr>
          </a:p>
          <a:p>
            <a:pPr marL="1242695">
              <a:lnSpc>
                <a:spcPct val="100000"/>
              </a:lnSpc>
              <a:spcBef>
                <a:spcPts val="5"/>
              </a:spcBef>
            </a:pPr>
            <a:r>
              <a:rPr dirty="0" sz="1000" spc="-10" b="1">
                <a:latin typeface="Arial"/>
                <a:cs typeface="Arial"/>
              </a:rPr>
              <a:t>(сопоставление)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dirty="0" sz="800" spc="-10">
                <a:latin typeface="Microsoft Sans Serif"/>
                <a:cs typeface="Microsoft Sans Serif"/>
              </a:rPr>
              <a:t>Президенская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703823" y="2455925"/>
            <a:ext cx="694055" cy="262255"/>
          </a:xfrm>
          <a:prstGeom prst="rect">
            <a:avLst/>
          </a:prstGeom>
        </p:spPr>
        <p:txBody>
          <a:bodyPr wrap="square" lIns="0" tIns="20320" rIns="0" bIns="0" rtlCol="0" vert="horz">
            <a:spAutoFit/>
          </a:bodyPr>
          <a:lstStyle/>
          <a:p>
            <a:pPr marL="12700" marR="5080">
              <a:lnSpc>
                <a:spcPts val="910"/>
              </a:lnSpc>
              <a:spcBef>
                <a:spcPts val="160"/>
              </a:spcBef>
            </a:pPr>
            <a:r>
              <a:rPr dirty="0" sz="800" spc="-20">
                <a:latin typeface="Microsoft Sans Serif"/>
                <a:cs typeface="Microsoft Sans Serif"/>
              </a:rPr>
              <a:t>инструкция</a:t>
            </a:r>
            <a:r>
              <a:rPr dirty="0" sz="800" spc="95">
                <a:latin typeface="Microsoft Sans Serif"/>
                <a:cs typeface="Microsoft Sans Serif"/>
              </a:rPr>
              <a:t> </a:t>
            </a:r>
            <a:r>
              <a:rPr dirty="0" sz="800" spc="-50">
                <a:latin typeface="Microsoft Sans Serif"/>
                <a:cs typeface="Microsoft Sans Serif"/>
              </a:rPr>
              <a:t>№</a:t>
            </a:r>
            <a:r>
              <a:rPr dirty="0" sz="800">
                <a:latin typeface="Microsoft Sans Serif"/>
                <a:cs typeface="Microsoft Sans Serif"/>
              </a:rPr>
              <a:t> 4 </a:t>
            </a:r>
            <a:r>
              <a:rPr dirty="0" sz="800" spc="-10">
                <a:latin typeface="Microsoft Sans Serif"/>
                <a:cs typeface="Microsoft Sans Serif"/>
              </a:rPr>
              <a:t>(2025)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5761990" y="3250183"/>
            <a:ext cx="648970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solidFill>
                  <a:srgbClr val="221F1F"/>
                </a:solidFill>
                <a:latin typeface="Trebuchet MS"/>
                <a:cs typeface="Trebuchet MS"/>
              </a:rPr>
              <a:t>Безопасность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8115045" y="3261486"/>
            <a:ext cx="60261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10">
                <a:latin typeface="Microsoft Sans Serif"/>
                <a:cs typeface="Microsoft Sans Serif"/>
              </a:rPr>
              <a:t>Обновление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8869" y="1149409"/>
            <a:ext cx="5093335" cy="71120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1000" b="1">
                <a:latin typeface="Arial"/>
                <a:cs typeface="Arial"/>
              </a:rPr>
              <a:t>До проведения</a:t>
            </a:r>
            <a:r>
              <a:rPr dirty="0" sz="1000" spc="-75" b="1">
                <a:latin typeface="Arial"/>
                <a:cs typeface="Arial"/>
              </a:rPr>
              <a:t> </a:t>
            </a:r>
            <a:r>
              <a:rPr dirty="0" sz="1000" spc="-10" b="1">
                <a:latin typeface="Arial"/>
                <a:cs typeface="Arial"/>
              </a:rPr>
              <a:t>реформы…</a:t>
            </a:r>
            <a:endParaRPr sz="1000">
              <a:latin typeface="Arial"/>
              <a:cs typeface="Arial"/>
            </a:endParaRPr>
          </a:p>
          <a:p>
            <a:pPr marL="200660">
              <a:lnSpc>
                <a:spcPct val="100000"/>
              </a:lnSpc>
              <a:spcBef>
                <a:spcPts val="710"/>
              </a:spcBef>
            </a:pPr>
            <a:r>
              <a:rPr dirty="0" sz="1200" spc="-10" b="1">
                <a:latin typeface="Arial"/>
                <a:cs typeface="Arial"/>
              </a:rPr>
              <a:t>Государственные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меры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основывались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на</a:t>
            </a:r>
            <a:r>
              <a:rPr dirty="0" sz="1200" spc="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данных,</a:t>
            </a:r>
            <a:r>
              <a:rPr dirty="0" sz="1200" spc="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собираемых</a:t>
            </a:r>
            <a:endParaRPr sz="1200">
              <a:latin typeface="Arial"/>
              <a:cs typeface="Arial"/>
            </a:endParaRPr>
          </a:p>
          <a:p>
            <a:pPr marL="200660">
              <a:lnSpc>
                <a:spcPct val="100000"/>
              </a:lnSpc>
              <a:spcBef>
                <a:spcPts val="5"/>
              </a:spcBef>
            </a:pPr>
            <a:r>
              <a:rPr dirty="0" sz="1200" b="1">
                <a:latin typeface="Arial"/>
                <a:cs typeface="Arial"/>
              </a:rPr>
              <a:t>каждым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министерством</a:t>
            </a:r>
            <a:r>
              <a:rPr dirty="0" sz="1200" spc="3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отдельно.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0" y="1856181"/>
            <a:ext cx="2581910" cy="1362710"/>
            <a:chOff x="0" y="1856181"/>
            <a:chExt cx="2581910" cy="1362710"/>
          </a:xfrm>
        </p:grpSpPr>
        <p:pic>
          <p:nvPicPr>
            <p:cNvPr id="43" name="object 4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3463" y="1874519"/>
              <a:ext cx="841248" cy="1170431"/>
            </a:xfrm>
            <a:prstGeom prst="rect">
              <a:avLst/>
            </a:prstGeom>
          </p:spPr>
        </p:pic>
        <p:sp>
          <p:nvSpPr>
            <p:cNvPr id="44" name="object 44" descr=""/>
            <p:cNvSpPr/>
            <p:nvPr/>
          </p:nvSpPr>
          <p:spPr>
            <a:xfrm>
              <a:off x="274320" y="1865388"/>
              <a:ext cx="862965" cy="1191895"/>
            </a:xfrm>
            <a:custGeom>
              <a:avLst/>
              <a:gdLst/>
              <a:ahLst/>
              <a:cxnLst/>
              <a:rect l="l" t="t" r="r" b="b"/>
              <a:pathLst>
                <a:path w="862965" h="1191895">
                  <a:moveTo>
                    <a:pt x="0" y="1191755"/>
                  </a:moveTo>
                  <a:lnTo>
                    <a:pt x="862342" y="1191755"/>
                  </a:lnTo>
                  <a:lnTo>
                    <a:pt x="862342" y="0"/>
                  </a:lnTo>
                  <a:lnTo>
                    <a:pt x="0" y="0"/>
                  </a:lnTo>
                  <a:lnTo>
                    <a:pt x="0" y="1191755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429255" y="2404871"/>
              <a:ext cx="152400" cy="115824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048255" y="2395727"/>
              <a:ext cx="149351" cy="134112"/>
            </a:xfrm>
            <a:prstGeom prst="rect">
              <a:avLst/>
            </a:prstGeom>
          </p:spPr>
        </p:pic>
        <p:pic>
          <p:nvPicPr>
            <p:cNvPr id="47" name="object 4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67255" y="2404871"/>
              <a:ext cx="152400" cy="115824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07591" y="2694431"/>
              <a:ext cx="88391" cy="97536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07591" y="2886455"/>
              <a:ext cx="88391" cy="97536"/>
            </a:xfrm>
            <a:prstGeom prst="rect">
              <a:avLst/>
            </a:prstGeom>
          </p:spPr>
        </p:pic>
        <p:sp>
          <p:nvSpPr>
            <p:cNvPr id="50" name="object 50" descr=""/>
            <p:cNvSpPr/>
            <p:nvPr/>
          </p:nvSpPr>
          <p:spPr>
            <a:xfrm>
              <a:off x="0" y="3182111"/>
              <a:ext cx="2557780" cy="36830"/>
            </a:xfrm>
            <a:custGeom>
              <a:avLst/>
              <a:gdLst/>
              <a:ahLst/>
              <a:cxnLst/>
              <a:rect l="l" t="t" r="r" b="b"/>
              <a:pathLst>
                <a:path w="2557780" h="36830">
                  <a:moveTo>
                    <a:pt x="2412619" y="18161"/>
                  </a:moveTo>
                  <a:lnTo>
                    <a:pt x="2411095" y="11176"/>
                  </a:lnTo>
                  <a:lnTo>
                    <a:pt x="2407285" y="5334"/>
                  </a:lnTo>
                  <a:lnTo>
                    <a:pt x="2401570" y="1397"/>
                  </a:lnTo>
                  <a:lnTo>
                    <a:pt x="2394712" y="0"/>
                  </a:lnTo>
                  <a:lnTo>
                    <a:pt x="0" y="0"/>
                  </a:lnTo>
                  <a:lnTo>
                    <a:pt x="0" y="36449"/>
                  </a:lnTo>
                  <a:lnTo>
                    <a:pt x="2394712" y="36449"/>
                  </a:lnTo>
                  <a:lnTo>
                    <a:pt x="2401570" y="35052"/>
                  </a:lnTo>
                  <a:lnTo>
                    <a:pt x="2407285" y="31115"/>
                  </a:lnTo>
                  <a:lnTo>
                    <a:pt x="2411095" y="25273"/>
                  </a:lnTo>
                  <a:lnTo>
                    <a:pt x="2412619" y="18161"/>
                  </a:lnTo>
                  <a:close/>
                </a:path>
                <a:path w="2557780" h="36830">
                  <a:moveTo>
                    <a:pt x="2557272" y="18161"/>
                  </a:moveTo>
                  <a:lnTo>
                    <a:pt x="2555875" y="11176"/>
                  </a:lnTo>
                  <a:lnTo>
                    <a:pt x="2552065" y="5334"/>
                  </a:lnTo>
                  <a:lnTo>
                    <a:pt x="2546350" y="1397"/>
                  </a:lnTo>
                  <a:lnTo>
                    <a:pt x="2539365" y="0"/>
                  </a:lnTo>
                  <a:lnTo>
                    <a:pt x="2462022" y="0"/>
                  </a:lnTo>
                  <a:lnTo>
                    <a:pt x="2455037" y="1397"/>
                  </a:lnTo>
                  <a:lnTo>
                    <a:pt x="2449322" y="5334"/>
                  </a:lnTo>
                  <a:lnTo>
                    <a:pt x="2445512" y="11176"/>
                  </a:lnTo>
                  <a:lnTo>
                    <a:pt x="2443988" y="18161"/>
                  </a:lnTo>
                  <a:lnTo>
                    <a:pt x="2445512" y="25273"/>
                  </a:lnTo>
                  <a:lnTo>
                    <a:pt x="2449322" y="31115"/>
                  </a:lnTo>
                  <a:lnTo>
                    <a:pt x="2455037" y="35052"/>
                  </a:lnTo>
                  <a:lnTo>
                    <a:pt x="2462022" y="36449"/>
                  </a:lnTo>
                  <a:lnTo>
                    <a:pt x="2539365" y="36449"/>
                  </a:lnTo>
                  <a:lnTo>
                    <a:pt x="2546350" y="35052"/>
                  </a:lnTo>
                  <a:lnTo>
                    <a:pt x="2552065" y="31115"/>
                  </a:lnTo>
                  <a:lnTo>
                    <a:pt x="2555875" y="25273"/>
                  </a:lnTo>
                  <a:lnTo>
                    <a:pt x="2557272" y="18161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1274825" y="1909317"/>
            <a:ext cx="4182110" cy="529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latin typeface="Microsoft Sans Serif"/>
                <a:cs typeface="Microsoft Sans Serif"/>
              </a:rPr>
              <a:t>Закон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о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статистике</a:t>
            </a:r>
            <a:r>
              <a:rPr dirty="0" sz="1100" spc="-40">
                <a:latin typeface="Microsoft Sans Serif"/>
                <a:cs typeface="Microsoft Sans Serif"/>
              </a:rPr>
              <a:t> </a:t>
            </a:r>
            <a:r>
              <a:rPr dirty="0" sz="1100" spc="75">
                <a:latin typeface="Microsoft Sans Serif"/>
                <a:cs typeface="Microsoft Sans Serif"/>
              </a:rPr>
              <a:t>№</a:t>
            </a:r>
            <a:r>
              <a:rPr dirty="0" sz="1100" spc="2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16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от 1997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года</a:t>
            </a:r>
            <a:r>
              <a:rPr dirty="0" sz="1100" spc="-3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запрещает</a:t>
            </a:r>
            <a:r>
              <a:rPr dirty="0" sz="1100" spc="-5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обмен </a:t>
            </a:r>
            <a:r>
              <a:rPr dirty="0" sz="1100">
                <a:latin typeface="Microsoft Sans Serif"/>
                <a:cs typeface="Microsoft Sans Serif"/>
              </a:rPr>
              <a:t>данными</a:t>
            </a:r>
            <a:r>
              <a:rPr dirty="0" sz="1100" spc="-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на</a:t>
            </a:r>
            <a:r>
              <a:rPr dirty="0" sz="1100" spc="-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индивидуальном</a:t>
            </a:r>
            <a:r>
              <a:rPr dirty="0" sz="1100" spc="-5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уровне,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что</a:t>
            </a:r>
            <a:r>
              <a:rPr dirty="0" sz="1100" spc="-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делает</a:t>
            </a:r>
            <a:r>
              <a:rPr dirty="0" sz="1100" spc="-6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невозможным эффективное</a:t>
            </a:r>
            <a:r>
              <a:rPr dirty="0" sz="1100" spc="3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таргетирование</a:t>
            </a:r>
            <a:r>
              <a:rPr dirty="0" sz="1100" spc="-2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государственных </a:t>
            </a:r>
            <a:r>
              <a:rPr dirty="0" sz="1100" spc="-20">
                <a:latin typeface="Microsoft Sans Serif"/>
                <a:cs typeface="Microsoft Sans Serif"/>
              </a:rPr>
              <a:t>мер.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1423542" y="2582113"/>
            <a:ext cx="2523490" cy="553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10"/>
              </a:spcBef>
            </a:pPr>
            <a:r>
              <a:rPr dirty="0" sz="1000" spc="-10">
                <a:latin typeface="Microsoft Sans Serif"/>
                <a:cs typeface="Microsoft Sans Serif"/>
              </a:rPr>
              <a:t>Неэффективное</a:t>
            </a:r>
            <a:r>
              <a:rPr dirty="0" sz="1000" spc="4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использование</a:t>
            </a:r>
            <a:r>
              <a:rPr dirty="0" sz="1000" spc="3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бюджета. </a:t>
            </a:r>
            <a:r>
              <a:rPr dirty="0" sz="1000">
                <a:latin typeface="Microsoft Sans Serif"/>
                <a:cs typeface="Microsoft Sans Serif"/>
              </a:rPr>
              <a:t>Несогласованность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целевых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групп </a:t>
            </a:r>
            <a:r>
              <a:rPr dirty="0" sz="1000" spc="-10">
                <a:latin typeface="Microsoft Sans Serif"/>
                <a:cs typeface="Microsoft Sans Serif"/>
              </a:rPr>
              <a:t>вмешательств.</a:t>
            </a:r>
            <a:r>
              <a:rPr dirty="0" sz="1000" spc="-10">
                <a:solidFill>
                  <a:srgbClr val="172034"/>
                </a:solidFill>
                <a:latin typeface="Microsoft Sans Serif"/>
                <a:cs typeface="Microsoft Sans Serif"/>
              </a:rPr>
              <a:t>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10616" y="3288613"/>
            <a:ext cx="4453255" cy="4845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10"/>
              </a:spcBef>
            </a:pPr>
            <a:r>
              <a:rPr dirty="0" sz="1000" b="1" i="1">
                <a:latin typeface="Arial"/>
                <a:cs typeface="Arial"/>
              </a:rPr>
              <a:t>Через</a:t>
            </a:r>
            <a:r>
              <a:rPr dirty="0" sz="1000" spc="-4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десять</a:t>
            </a:r>
            <a:r>
              <a:rPr dirty="0" sz="1000" spc="-45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дней</a:t>
            </a:r>
            <a:r>
              <a:rPr dirty="0" sz="1000" spc="-2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после</a:t>
            </a:r>
            <a:r>
              <a:rPr dirty="0" sz="1000" spc="-55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своей</a:t>
            </a:r>
            <a:r>
              <a:rPr dirty="0" sz="1000" spc="-4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инаугурации</a:t>
            </a:r>
            <a:r>
              <a:rPr dirty="0" sz="1000" spc="-45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президент</a:t>
            </a:r>
            <a:r>
              <a:rPr dirty="0" sz="1000" spc="-35" b="1" i="1">
                <a:latin typeface="Arial"/>
                <a:cs typeface="Arial"/>
              </a:rPr>
              <a:t> </a:t>
            </a:r>
            <a:r>
              <a:rPr dirty="0" sz="1000" spc="-10" b="1" i="1">
                <a:latin typeface="Arial"/>
                <a:cs typeface="Arial"/>
              </a:rPr>
              <a:t>Прабово </a:t>
            </a:r>
            <a:r>
              <a:rPr dirty="0" sz="1000" b="1" i="1">
                <a:latin typeface="Arial"/>
                <a:cs typeface="Arial"/>
              </a:rPr>
              <a:t>Субианто</a:t>
            </a:r>
            <a:r>
              <a:rPr dirty="0" sz="1000" spc="2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поручил</a:t>
            </a:r>
            <a:r>
              <a:rPr dirty="0" sz="1000" spc="-20" b="1" i="1">
                <a:latin typeface="Arial"/>
                <a:cs typeface="Arial"/>
              </a:rPr>
              <a:t> </a:t>
            </a:r>
            <a:r>
              <a:rPr dirty="0" sz="1000" spc="-10" b="1" i="1">
                <a:latin typeface="Arial"/>
                <a:cs typeface="Arial"/>
              </a:rPr>
              <a:t>подготовить</a:t>
            </a:r>
            <a:r>
              <a:rPr dirty="0" sz="1000" spc="-65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единые</a:t>
            </a:r>
            <a:r>
              <a:rPr dirty="0" sz="1000" spc="-3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социально-</a:t>
            </a:r>
            <a:r>
              <a:rPr dirty="0" sz="1000" spc="-10" b="1" i="1">
                <a:latin typeface="Arial"/>
                <a:cs typeface="Arial"/>
              </a:rPr>
              <a:t>экономические </a:t>
            </a:r>
            <a:r>
              <a:rPr dirty="0" sz="1000" b="1" i="1">
                <a:latin typeface="Arial"/>
                <a:cs typeface="Arial"/>
              </a:rPr>
              <a:t>данные</a:t>
            </a:r>
            <a:r>
              <a:rPr dirty="0" sz="1000" spc="-45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для</a:t>
            </a:r>
            <a:r>
              <a:rPr dirty="0" sz="1000" spc="-1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программ</a:t>
            </a:r>
            <a:r>
              <a:rPr dirty="0" sz="1000" spc="-60" b="1" i="1">
                <a:latin typeface="Arial"/>
                <a:cs typeface="Arial"/>
              </a:rPr>
              <a:t> </a:t>
            </a:r>
            <a:r>
              <a:rPr dirty="0" sz="1000" b="1" i="1">
                <a:latin typeface="Arial"/>
                <a:cs typeface="Arial"/>
              </a:rPr>
              <a:t>социальной</a:t>
            </a:r>
            <a:r>
              <a:rPr dirty="0" sz="1000" spc="-30" b="1" i="1">
                <a:latin typeface="Arial"/>
                <a:cs typeface="Arial"/>
              </a:rPr>
              <a:t> </a:t>
            </a:r>
            <a:r>
              <a:rPr dirty="0" sz="1000" spc="-10" b="1" i="1">
                <a:latin typeface="Arial"/>
                <a:cs typeface="Arial"/>
              </a:rPr>
              <a:t>поддержки.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4" name="object 54" descr=""/>
          <p:cNvSpPr/>
          <p:nvPr/>
        </p:nvSpPr>
        <p:spPr>
          <a:xfrm>
            <a:off x="3105911" y="3681983"/>
            <a:ext cx="191770" cy="310515"/>
          </a:xfrm>
          <a:custGeom>
            <a:avLst/>
            <a:gdLst/>
            <a:ahLst/>
            <a:cxnLst/>
            <a:rect l="l" t="t" r="r" b="b"/>
            <a:pathLst>
              <a:path w="191770" h="310514">
                <a:moveTo>
                  <a:pt x="95757" y="0"/>
                </a:moveTo>
                <a:lnTo>
                  <a:pt x="47879" y="225831"/>
                </a:lnTo>
                <a:lnTo>
                  <a:pt x="0" y="225831"/>
                </a:lnTo>
                <a:lnTo>
                  <a:pt x="95757" y="310514"/>
                </a:lnTo>
                <a:lnTo>
                  <a:pt x="110743" y="297738"/>
                </a:lnTo>
                <a:lnTo>
                  <a:pt x="191642" y="225831"/>
                </a:lnTo>
                <a:lnTo>
                  <a:pt x="143763" y="225831"/>
                </a:lnTo>
                <a:lnTo>
                  <a:pt x="9575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7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352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40" h="167640">
                <a:moveTo>
                  <a:pt x="1755140" y="0"/>
                </a:moveTo>
                <a:lnTo>
                  <a:pt x="0" y="0"/>
                </a:lnTo>
                <a:lnTo>
                  <a:pt x="0" y="167436"/>
                </a:lnTo>
                <a:lnTo>
                  <a:pt x="1755140" y="167436"/>
                </a:lnTo>
                <a:lnTo>
                  <a:pt x="1755140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6061" rIns="0" bIns="0" rtlCol="0" vert="horz">
            <a:spAutoFit/>
          </a:bodyPr>
          <a:lstStyle/>
          <a:p>
            <a:pPr marL="273050">
              <a:lnSpc>
                <a:spcPct val="100000"/>
              </a:lnSpc>
              <a:spcBef>
                <a:spcPts val="95"/>
              </a:spcBef>
            </a:pPr>
            <a:r>
              <a:rPr dirty="0" sz="2000" spc="-10">
                <a:solidFill>
                  <a:srgbClr val="4F81BC"/>
                </a:solidFill>
              </a:rPr>
              <a:t>ИСПОЛЬЗОВАНИЕ</a:t>
            </a:r>
            <a:r>
              <a:rPr dirty="0" sz="2000" spc="-50">
                <a:solidFill>
                  <a:srgbClr val="4F81BC"/>
                </a:solidFill>
              </a:rPr>
              <a:t> </a:t>
            </a:r>
            <a:r>
              <a:rPr dirty="0" sz="2000">
                <a:solidFill>
                  <a:srgbClr val="4F81BC"/>
                </a:solidFill>
              </a:rPr>
              <a:t>ДАННЫХ</a:t>
            </a:r>
            <a:r>
              <a:rPr dirty="0" sz="2000" spc="-5">
                <a:solidFill>
                  <a:srgbClr val="4F81BC"/>
                </a:solidFill>
              </a:rPr>
              <a:t> </a:t>
            </a:r>
            <a:r>
              <a:rPr dirty="0" sz="2000" spc="-10">
                <a:solidFill>
                  <a:srgbClr val="4F81BC"/>
                </a:solidFill>
              </a:rPr>
              <a:t>МОБИЛЬНОГО</a:t>
            </a:r>
            <a:r>
              <a:rPr dirty="0" sz="2000" spc="-130">
                <a:solidFill>
                  <a:srgbClr val="4F81BC"/>
                </a:solidFill>
              </a:rPr>
              <a:t> </a:t>
            </a:r>
            <a:r>
              <a:rPr dirty="0" sz="2000">
                <a:solidFill>
                  <a:srgbClr val="4F81BC"/>
                </a:solidFill>
              </a:rPr>
              <a:t>ПОЛОЖЕНИЯ</a:t>
            </a:r>
            <a:r>
              <a:rPr dirty="0" sz="2000" spc="-50">
                <a:solidFill>
                  <a:srgbClr val="4F81BC"/>
                </a:solidFill>
              </a:rPr>
              <a:t> </a:t>
            </a:r>
            <a:r>
              <a:rPr dirty="0" sz="2000" spc="-10">
                <a:solidFill>
                  <a:srgbClr val="4F81BC"/>
                </a:solidFill>
              </a:rPr>
              <a:t>(MPD):</a:t>
            </a:r>
            <a:endParaRPr sz="2000"/>
          </a:p>
          <a:p>
            <a:pPr marL="273050">
              <a:lnSpc>
                <a:spcPct val="100000"/>
              </a:lnSpc>
            </a:pPr>
            <a:r>
              <a:rPr dirty="0" sz="2000"/>
              <a:t>ПРЕВРАЩЕНИЕ</a:t>
            </a:r>
            <a:r>
              <a:rPr dirty="0" sz="2000" spc="20"/>
              <a:t> </a:t>
            </a:r>
            <a:r>
              <a:rPr dirty="0" sz="2000" spc="-10"/>
              <a:t>МОБИЛЬНОСТИ</a:t>
            </a:r>
            <a:r>
              <a:rPr dirty="0" sz="2000" spc="-130"/>
              <a:t> </a:t>
            </a:r>
            <a:r>
              <a:rPr dirty="0" sz="2000"/>
              <a:t>В</a:t>
            </a:r>
            <a:r>
              <a:rPr dirty="0" sz="2000" spc="-70"/>
              <a:t> </a:t>
            </a:r>
            <a:r>
              <a:rPr dirty="0" sz="2000"/>
              <a:t>ИНСАЙТЫ ДЛЯ</a:t>
            </a:r>
            <a:r>
              <a:rPr dirty="0" sz="2000" spc="-70"/>
              <a:t> </a:t>
            </a:r>
            <a:r>
              <a:rPr dirty="0" sz="2000" spc="-10"/>
              <a:t>ТУРИЗМА</a:t>
            </a:r>
            <a:endParaRPr sz="20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671" y="1094231"/>
            <a:ext cx="9101328" cy="1124712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02081" y="1157732"/>
            <a:ext cx="3148965" cy="7575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Microsoft Sans Serif"/>
                <a:cs typeface="Microsoft Sans Serif"/>
              </a:rPr>
              <a:t>MPD</a:t>
            </a:r>
            <a:r>
              <a:rPr dirty="0" sz="1200" spc="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- большие</a:t>
            </a:r>
            <a:r>
              <a:rPr dirty="0" sz="1200" spc="-3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данные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b="1">
                <a:latin typeface="Arial"/>
                <a:cs typeface="Arial"/>
              </a:rPr>
              <a:t>мобильных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сетей, </a:t>
            </a:r>
            <a:r>
              <a:rPr dirty="0" sz="1200" b="1">
                <a:latin typeface="Arial"/>
                <a:cs typeface="Arial"/>
              </a:rPr>
              <a:t>точно</a:t>
            </a:r>
            <a:r>
              <a:rPr dirty="0" sz="1200" spc="-6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отражающие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мобильность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b="1">
                <a:latin typeface="Arial"/>
                <a:cs typeface="Arial"/>
              </a:rPr>
              <a:t>населения,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используемые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для</a:t>
            </a:r>
            <a:r>
              <a:rPr dirty="0" sz="1200" spc="3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статистики</a:t>
            </a:r>
            <a:endParaRPr sz="12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200" spc="-10">
                <a:latin typeface="Microsoft Sans Serif"/>
                <a:cs typeface="Microsoft Sans Serif"/>
              </a:rPr>
              <a:t>туризма,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транспорта</a:t>
            </a:r>
            <a:r>
              <a:rPr dirty="0" sz="1200" spc="-5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и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населения.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53568" y="1088135"/>
            <a:ext cx="8592185" cy="802005"/>
            <a:chOff x="353568" y="1088135"/>
            <a:chExt cx="8592185" cy="802005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3568" y="1088135"/>
              <a:ext cx="207263" cy="207263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3810000" y="1286255"/>
              <a:ext cx="3581400" cy="585470"/>
            </a:xfrm>
            <a:custGeom>
              <a:avLst/>
              <a:gdLst/>
              <a:ahLst/>
              <a:cxnLst/>
              <a:rect l="l" t="t" r="r" b="b"/>
              <a:pathLst>
                <a:path w="3581400" h="585469">
                  <a:moveTo>
                    <a:pt x="207645" y="286512"/>
                  </a:moveTo>
                  <a:lnTo>
                    <a:pt x="103759" y="0"/>
                  </a:lnTo>
                  <a:lnTo>
                    <a:pt x="0" y="0"/>
                  </a:lnTo>
                  <a:lnTo>
                    <a:pt x="103759" y="286512"/>
                  </a:lnTo>
                  <a:lnTo>
                    <a:pt x="0" y="573163"/>
                  </a:lnTo>
                  <a:lnTo>
                    <a:pt x="103759" y="573163"/>
                  </a:lnTo>
                  <a:lnTo>
                    <a:pt x="207645" y="286512"/>
                  </a:lnTo>
                  <a:close/>
                </a:path>
                <a:path w="3581400" h="585469">
                  <a:moveTo>
                    <a:pt x="332105" y="286512"/>
                  </a:moveTo>
                  <a:lnTo>
                    <a:pt x="228219" y="0"/>
                  </a:lnTo>
                  <a:lnTo>
                    <a:pt x="124333" y="0"/>
                  </a:lnTo>
                  <a:lnTo>
                    <a:pt x="228219" y="286512"/>
                  </a:lnTo>
                  <a:lnTo>
                    <a:pt x="124333" y="573163"/>
                  </a:lnTo>
                  <a:lnTo>
                    <a:pt x="228219" y="573163"/>
                  </a:lnTo>
                  <a:lnTo>
                    <a:pt x="332105" y="286512"/>
                  </a:lnTo>
                  <a:close/>
                </a:path>
                <a:path w="3581400" h="585469">
                  <a:moveTo>
                    <a:pt x="3581146" y="347980"/>
                  </a:moveTo>
                  <a:lnTo>
                    <a:pt x="3576828" y="326517"/>
                  </a:lnTo>
                  <a:lnTo>
                    <a:pt x="3564890" y="308991"/>
                  </a:lnTo>
                  <a:lnTo>
                    <a:pt x="3547364" y="297180"/>
                  </a:lnTo>
                  <a:lnTo>
                    <a:pt x="3525901" y="292735"/>
                  </a:lnTo>
                  <a:lnTo>
                    <a:pt x="2268220" y="292735"/>
                  </a:lnTo>
                  <a:lnTo>
                    <a:pt x="2246757" y="297180"/>
                  </a:lnTo>
                  <a:lnTo>
                    <a:pt x="2229231" y="308991"/>
                  </a:lnTo>
                  <a:lnTo>
                    <a:pt x="2217420" y="326517"/>
                  </a:lnTo>
                  <a:lnTo>
                    <a:pt x="2213102" y="347980"/>
                  </a:lnTo>
                  <a:lnTo>
                    <a:pt x="2213102" y="529844"/>
                  </a:lnTo>
                  <a:lnTo>
                    <a:pt x="2217420" y="551307"/>
                  </a:lnTo>
                  <a:lnTo>
                    <a:pt x="2229231" y="568833"/>
                  </a:lnTo>
                  <a:lnTo>
                    <a:pt x="2246757" y="580644"/>
                  </a:lnTo>
                  <a:lnTo>
                    <a:pt x="2268220" y="584974"/>
                  </a:lnTo>
                  <a:lnTo>
                    <a:pt x="3525901" y="584974"/>
                  </a:lnTo>
                  <a:lnTo>
                    <a:pt x="3547364" y="580644"/>
                  </a:lnTo>
                  <a:lnTo>
                    <a:pt x="3564890" y="568833"/>
                  </a:lnTo>
                  <a:lnTo>
                    <a:pt x="3576828" y="551307"/>
                  </a:lnTo>
                  <a:lnTo>
                    <a:pt x="3581146" y="529844"/>
                  </a:lnTo>
                  <a:lnTo>
                    <a:pt x="3581146" y="34798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13120" y="1627631"/>
              <a:ext cx="219455" cy="192024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7577327" y="1578863"/>
              <a:ext cx="1368425" cy="292735"/>
            </a:xfrm>
            <a:custGeom>
              <a:avLst/>
              <a:gdLst/>
              <a:ahLst/>
              <a:cxnLst/>
              <a:rect l="l" t="t" r="r" b="b"/>
              <a:pathLst>
                <a:path w="1368425" h="292735">
                  <a:moveTo>
                    <a:pt x="1312926" y="0"/>
                  </a:moveTo>
                  <a:lnTo>
                    <a:pt x="55118" y="0"/>
                  </a:lnTo>
                  <a:lnTo>
                    <a:pt x="33654" y="4318"/>
                  </a:lnTo>
                  <a:lnTo>
                    <a:pt x="16128" y="16129"/>
                  </a:lnTo>
                  <a:lnTo>
                    <a:pt x="4318" y="33655"/>
                  </a:lnTo>
                  <a:lnTo>
                    <a:pt x="0" y="55245"/>
                  </a:lnTo>
                  <a:lnTo>
                    <a:pt x="0" y="237236"/>
                  </a:lnTo>
                  <a:lnTo>
                    <a:pt x="4318" y="258825"/>
                  </a:lnTo>
                  <a:lnTo>
                    <a:pt x="16128" y="276351"/>
                  </a:lnTo>
                  <a:lnTo>
                    <a:pt x="33654" y="288163"/>
                  </a:lnTo>
                  <a:lnTo>
                    <a:pt x="55118" y="292481"/>
                  </a:lnTo>
                  <a:lnTo>
                    <a:pt x="1312926" y="292481"/>
                  </a:lnTo>
                  <a:lnTo>
                    <a:pt x="1334389" y="288163"/>
                  </a:lnTo>
                  <a:lnTo>
                    <a:pt x="1351915" y="276351"/>
                  </a:lnTo>
                  <a:lnTo>
                    <a:pt x="1363726" y="258825"/>
                  </a:lnTo>
                  <a:lnTo>
                    <a:pt x="1368044" y="237236"/>
                  </a:lnTo>
                  <a:lnTo>
                    <a:pt x="1368044" y="55245"/>
                  </a:lnTo>
                  <a:lnTo>
                    <a:pt x="1363726" y="33655"/>
                  </a:lnTo>
                  <a:lnTo>
                    <a:pt x="1351915" y="16129"/>
                  </a:lnTo>
                  <a:lnTo>
                    <a:pt x="1334389" y="4318"/>
                  </a:lnTo>
                  <a:lnTo>
                    <a:pt x="1312926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67599" y="1627631"/>
              <a:ext cx="219455" cy="192024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4410456" y="1597151"/>
              <a:ext cx="1438910" cy="292735"/>
            </a:xfrm>
            <a:custGeom>
              <a:avLst/>
              <a:gdLst/>
              <a:ahLst/>
              <a:cxnLst/>
              <a:rect l="l" t="t" r="r" b="b"/>
              <a:pathLst>
                <a:path w="1438910" h="292735">
                  <a:moveTo>
                    <a:pt x="1383538" y="0"/>
                  </a:moveTo>
                  <a:lnTo>
                    <a:pt x="55118" y="0"/>
                  </a:lnTo>
                  <a:lnTo>
                    <a:pt x="33655" y="4318"/>
                  </a:lnTo>
                  <a:lnTo>
                    <a:pt x="16129" y="16129"/>
                  </a:lnTo>
                  <a:lnTo>
                    <a:pt x="4318" y="33655"/>
                  </a:lnTo>
                  <a:lnTo>
                    <a:pt x="0" y="55245"/>
                  </a:lnTo>
                  <a:lnTo>
                    <a:pt x="0" y="237236"/>
                  </a:lnTo>
                  <a:lnTo>
                    <a:pt x="4318" y="258825"/>
                  </a:lnTo>
                  <a:lnTo>
                    <a:pt x="16129" y="276351"/>
                  </a:lnTo>
                  <a:lnTo>
                    <a:pt x="33655" y="288163"/>
                  </a:lnTo>
                  <a:lnTo>
                    <a:pt x="55118" y="292481"/>
                  </a:lnTo>
                  <a:lnTo>
                    <a:pt x="1383538" y="292481"/>
                  </a:lnTo>
                  <a:lnTo>
                    <a:pt x="1405001" y="288163"/>
                  </a:lnTo>
                  <a:lnTo>
                    <a:pt x="1422527" y="276351"/>
                  </a:lnTo>
                  <a:lnTo>
                    <a:pt x="1434338" y="258825"/>
                  </a:lnTo>
                  <a:lnTo>
                    <a:pt x="1438656" y="237236"/>
                  </a:lnTo>
                  <a:lnTo>
                    <a:pt x="1438656" y="55245"/>
                  </a:lnTo>
                  <a:lnTo>
                    <a:pt x="1434338" y="33655"/>
                  </a:lnTo>
                  <a:lnTo>
                    <a:pt x="1422527" y="16129"/>
                  </a:lnTo>
                  <a:lnTo>
                    <a:pt x="1405001" y="4318"/>
                  </a:lnTo>
                  <a:lnTo>
                    <a:pt x="1383538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00727" y="1627631"/>
              <a:ext cx="219455" cy="192024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4366005" y="1631695"/>
            <a:ext cx="1617345" cy="603885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59715" algn="l"/>
              </a:tabLst>
            </a:pPr>
            <a:r>
              <a:rPr dirty="0" sz="1100" spc="-50" b="1" i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000" b="1">
                <a:solidFill>
                  <a:srgbClr val="FFFFFF"/>
                </a:solidFill>
                <a:latin typeface="Trebuchet MS"/>
                <a:cs typeface="Trebuchet MS"/>
              </a:rPr>
              <a:t>Внутренний</a:t>
            </a:r>
            <a:r>
              <a:rPr dirty="0" sz="1000" spc="-6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туризм</a:t>
            </a:r>
            <a:endParaRPr sz="1000">
              <a:latin typeface="Trebuchet MS"/>
              <a:cs typeface="Trebuchet MS"/>
            </a:endParaRPr>
          </a:p>
          <a:p>
            <a:pPr marL="220345">
              <a:lnSpc>
                <a:spcPts val="890"/>
              </a:lnSpc>
              <a:spcBef>
                <a:spcPts val="755"/>
              </a:spcBef>
            </a:pPr>
            <a:r>
              <a:rPr dirty="0" sz="800">
                <a:latin typeface="Trebuchet MS"/>
                <a:cs typeface="Trebuchet MS"/>
              </a:rPr>
              <a:t>Количество</a:t>
            </a:r>
            <a:r>
              <a:rPr dirty="0" sz="800" spc="-35">
                <a:latin typeface="Trebuchet MS"/>
                <a:cs typeface="Trebuchet MS"/>
              </a:rPr>
              <a:t> </a:t>
            </a:r>
            <a:r>
              <a:rPr dirty="0" sz="800">
                <a:latin typeface="Trebuchet MS"/>
                <a:cs typeface="Trebuchet MS"/>
              </a:rPr>
              <a:t>поездок</a:t>
            </a:r>
            <a:r>
              <a:rPr dirty="0" sz="800" spc="-60">
                <a:latin typeface="Trebuchet MS"/>
                <a:cs typeface="Trebuchet MS"/>
              </a:rPr>
              <a:t> </a:t>
            </a:r>
            <a:r>
              <a:rPr dirty="0" sz="800" spc="-25">
                <a:latin typeface="Trebuchet MS"/>
                <a:cs typeface="Trebuchet MS"/>
              </a:rPr>
              <a:t>на</a:t>
            </a:r>
            <a:endParaRPr sz="800">
              <a:latin typeface="Trebuchet MS"/>
              <a:cs typeface="Trebuchet MS"/>
            </a:endParaRPr>
          </a:p>
          <a:p>
            <a:pPr marL="220345">
              <a:lnSpc>
                <a:spcPts val="805"/>
              </a:lnSpc>
            </a:pPr>
            <a:r>
              <a:rPr dirty="0" sz="800">
                <a:latin typeface="Trebuchet MS"/>
                <a:cs typeface="Trebuchet MS"/>
              </a:rPr>
              <a:t>основе</a:t>
            </a:r>
            <a:r>
              <a:rPr dirty="0" sz="800" spc="-50">
                <a:latin typeface="Trebuchet MS"/>
                <a:cs typeface="Trebuchet MS"/>
              </a:rPr>
              <a:t> </a:t>
            </a:r>
            <a:r>
              <a:rPr dirty="0" sz="800">
                <a:latin typeface="Trebuchet MS"/>
                <a:cs typeface="Trebuchet MS"/>
              </a:rPr>
              <a:t>матрицы</a:t>
            </a:r>
            <a:r>
              <a:rPr dirty="0" sz="800" spc="-45">
                <a:latin typeface="Trebuchet MS"/>
                <a:cs typeface="Trebuchet MS"/>
              </a:rPr>
              <a:t> </a:t>
            </a:r>
            <a:r>
              <a:rPr dirty="0" sz="800" spc="-10">
                <a:latin typeface="Trebuchet MS"/>
                <a:cs typeface="Trebuchet MS"/>
              </a:rPr>
              <a:t>отправления</a:t>
            </a:r>
            <a:endParaRPr sz="800">
              <a:latin typeface="Trebuchet MS"/>
              <a:cs typeface="Trebuchet MS"/>
            </a:endParaRPr>
          </a:p>
          <a:p>
            <a:pPr marL="220345">
              <a:lnSpc>
                <a:spcPts val="875"/>
              </a:lnSpc>
            </a:pPr>
            <a:r>
              <a:rPr dirty="0" sz="800">
                <a:latin typeface="Trebuchet MS"/>
                <a:cs typeface="Trebuchet MS"/>
              </a:rPr>
              <a:t>и</a:t>
            </a:r>
            <a:r>
              <a:rPr dirty="0" sz="800" spc="-30">
                <a:latin typeface="Trebuchet MS"/>
                <a:cs typeface="Trebuchet MS"/>
              </a:rPr>
              <a:t> </a:t>
            </a:r>
            <a:r>
              <a:rPr dirty="0" sz="800" spc="-10">
                <a:latin typeface="Trebuchet MS"/>
                <a:cs typeface="Trebuchet MS"/>
              </a:rPr>
              <a:t>назначения</a:t>
            </a:r>
            <a:r>
              <a:rPr dirty="0" sz="800" spc="60">
                <a:latin typeface="Trebuchet MS"/>
                <a:cs typeface="Trebuchet MS"/>
              </a:rPr>
              <a:t> </a:t>
            </a:r>
            <a:r>
              <a:rPr dirty="0" sz="800" spc="-20">
                <a:latin typeface="Trebuchet MS"/>
                <a:cs typeface="Trebuchet MS"/>
              </a:rPr>
              <a:t>(ODM)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974841" y="1624964"/>
            <a:ext cx="1485900" cy="487680"/>
          </a:xfrm>
          <a:prstGeom prst="rect">
            <a:avLst/>
          </a:prstGeom>
        </p:spPr>
        <p:txBody>
          <a:bodyPr wrap="square" lIns="0" tIns="6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77495" algn="l"/>
              </a:tabLst>
            </a:pPr>
            <a:r>
              <a:rPr dirty="0" sz="1100" spc="-50" b="1" i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000" b="1">
                <a:solidFill>
                  <a:srgbClr val="FFFFFF"/>
                </a:solidFill>
                <a:latin typeface="Trebuchet MS"/>
                <a:cs typeface="Trebuchet MS"/>
              </a:rPr>
              <a:t>Приезжий</a:t>
            </a:r>
            <a:r>
              <a:rPr dirty="0" sz="1000" spc="-6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турист</a:t>
            </a:r>
            <a:endParaRPr sz="1000">
              <a:latin typeface="Trebuchet MS"/>
              <a:cs typeface="Trebuchet MS"/>
            </a:endParaRPr>
          </a:p>
          <a:p>
            <a:pPr marL="226060" marR="5080">
              <a:lnSpc>
                <a:spcPts val="790"/>
              </a:lnSpc>
              <a:spcBef>
                <a:spcPts val="830"/>
              </a:spcBef>
            </a:pPr>
            <a:r>
              <a:rPr dirty="0" sz="800" spc="-20">
                <a:latin typeface="Microsoft Sans Serif"/>
                <a:cs typeface="Microsoft Sans Serif"/>
              </a:rPr>
              <a:t>Количество</a:t>
            </a:r>
            <a:r>
              <a:rPr dirty="0" sz="800" spc="6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посещений</a:t>
            </a:r>
            <a:r>
              <a:rPr dirty="0" sz="800" spc="45">
                <a:latin typeface="Microsoft Sans Serif"/>
                <a:cs typeface="Microsoft Sans Serif"/>
              </a:rPr>
              <a:t> </a:t>
            </a:r>
            <a:r>
              <a:rPr dirty="0" sz="800" spc="-25">
                <a:latin typeface="Microsoft Sans Serif"/>
                <a:cs typeface="Microsoft Sans Serif"/>
              </a:rPr>
              <a:t>на</a:t>
            </a:r>
            <a:r>
              <a:rPr dirty="0" sz="800" spc="-10">
                <a:latin typeface="Microsoft Sans Serif"/>
                <a:cs typeface="Microsoft Sans Serif"/>
              </a:rPr>
              <a:t> национальной</a:t>
            </a:r>
            <a:r>
              <a:rPr dirty="0" sz="800" spc="20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границе</a:t>
            </a:r>
            <a:endParaRPr sz="80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540879" y="1581352"/>
            <a:ext cx="141541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r>
              <a:rPr dirty="0" sz="1100" spc="105" b="1" i="1">
                <a:solidFill>
                  <a:srgbClr val="FFFFFF"/>
                </a:solidFill>
                <a:latin typeface="Trebuchet MS"/>
                <a:cs typeface="Trebuchet MS"/>
              </a:rPr>
              <a:t>  </a:t>
            </a:r>
            <a:r>
              <a:rPr dirty="0" sz="1100" b="1">
                <a:solidFill>
                  <a:srgbClr val="FFFFFF"/>
                </a:solidFill>
                <a:latin typeface="Trebuchet MS"/>
                <a:cs typeface="Trebuchet MS"/>
              </a:rPr>
              <a:t>Выездной</a:t>
            </a:r>
            <a:r>
              <a:rPr dirty="0" sz="1100" spc="-1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Trebuchet MS"/>
                <a:cs typeface="Trebuchet MS"/>
              </a:rPr>
              <a:t>туризм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7540879" y="1938654"/>
            <a:ext cx="1595120" cy="2686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800" spc="-25">
                <a:latin typeface="Microsoft Sans Serif"/>
                <a:cs typeface="Microsoft Sans Serif"/>
              </a:rPr>
              <a:t>Доля</a:t>
            </a:r>
            <a:r>
              <a:rPr dirty="0" sz="800" spc="5">
                <a:latin typeface="Microsoft Sans Serif"/>
                <a:cs typeface="Microsoft Sans Serif"/>
              </a:rPr>
              <a:t> </a:t>
            </a:r>
            <a:r>
              <a:rPr dirty="0" sz="800" spc="-10">
                <a:latin typeface="Microsoft Sans Serif"/>
                <a:cs typeface="Microsoft Sans Serif"/>
              </a:rPr>
              <a:t>выездных</a:t>
            </a:r>
            <a:r>
              <a:rPr dirty="0" sz="800" spc="15">
                <a:latin typeface="Microsoft Sans Serif"/>
                <a:cs typeface="Microsoft Sans Serif"/>
              </a:rPr>
              <a:t> </a:t>
            </a:r>
            <a:r>
              <a:rPr dirty="0" sz="800" spc="-25">
                <a:latin typeface="Microsoft Sans Serif"/>
                <a:cs typeface="Microsoft Sans Serif"/>
              </a:rPr>
              <a:t>поездок</a:t>
            </a:r>
            <a:r>
              <a:rPr dirty="0" sz="800" spc="50">
                <a:latin typeface="Microsoft Sans Serif"/>
                <a:cs typeface="Microsoft Sans Serif"/>
              </a:rPr>
              <a:t> </a:t>
            </a:r>
            <a:r>
              <a:rPr dirty="0" sz="800">
                <a:latin typeface="Microsoft Sans Serif"/>
                <a:cs typeface="Microsoft Sans Serif"/>
              </a:rPr>
              <a:t>по</a:t>
            </a:r>
            <a:r>
              <a:rPr dirty="0" sz="800" spc="-40">
                <a:latin typeface="Microsoft Sans Serif"/>
                <a:cs typeface="Microsoft Sans Serif"/>
              </a:rPr>
              <a:t> </a:t>
            </a:r>
            <a:r>
              <a:rPr dirty="0" sz="800" spc="-20">
                <a:latin typeface="Microsoft Sans Serif"/>
                <a:cs typeface="Microsoft Sans Serif"/>
              </a:rPr>
              <a:t>стран</a:t>
            </a:r>
            <a:r>
              <a:rPr dirty="0" sz="800" spc="-10">
                <a:latin typeface="Microsoft Sans Serif"/>
                <a:cs typeface="Microsoft Sans Serif"/>
              </a:rPr>
              <a:t> назначения</a:t>
            </a:r>
            <a:endParaRPr sz="800">
              <a:latin typeface="Microsoft Sans Serif"/>
              <a:cs typeface="Microsoft Sans Serif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164528" y="2520695"/>
            <a:ext cx="3987165" cy="2588260"/>
            <a:chOff x="164528" y="2520695"/>
            <a:chExt cx="3987165" cy="2588260"/>
          </a:xfrm>
        </p:grpSpPr>
        <p:sp>
          <p:nvSpPr>
            <p:cNvPr id="19" name="object 19" descr=""/>
            <p:cNvSpPr/>
            <p:nvPr/>
          </p:nvSpPr>
          <p:spPr>
            <a:xfrm>
              <a:off x="173735" y="2660903"/>
              <a:ext cx="3968750" cy="2438400"/>
            </a:xfrm>
            <a:custGeom>
              <a:avLst/>
              <a:gdLst/>
              <a:ahLst/>
              <a:cxnLst/>
              <a:rect l="l" t="t" r="r" b="b"/>
              <a:pathLst>
                <a:path w="3968750" h="2438400">
                  <a:moveTo>
                    <a:pt x="0" y="111759"/>
                  </a:moveTo>
                  <a:lnTo>
                    <a:pt x="8077" y="68199"/>
                  </a:lnTo>
                  <a:lnTo>
                    <a:pt x="30086" y="32765"/>
                  </a:lnTo>
                  <a:lnTo>
                    <a:pt x="62738" y="8762"/>
                  </a:lnTo>
                  <a:lnTo>
                    <a:pt x="102717" y="0"/>
                  </a:lnTo>
                  <a:lnTo>
                    <a:pt x="3865626" y="0"/>
                  </a:lnTo>
                  <a:lnTo>
                    <a:pt x="3905630" y="8762"/>
                  </a:lnTo>
                  <a:lnTo>
                    <a:pt x="3938269" y="32765"/>
                  </a:lnTo>
                  <a:lnTo>
                    <a:pt x="3960241" y="68199"/>
                  </a:lnTo>
                  <a:lnTo>
                    <a:pt x="3968368" y="111759"/>
                  </a:lnTo>
                  <a:lnTo>
                    <a:pt x="3968368" y="2326411"/>
                  </a:lnTo>
                  <a:lnTo>
                    <a:pt x="3960241" y="2369947"/>
                  </a:lnTo>
                  <a:lnTo>
                    <a:pt x="3938269" y="2405499"/>
                  </a:lnTo>
                  <a:lnTo>
                    <a:pt x="3905630" y="2429470"/>
                  </a:lnTo>
                  <a:lnTo>
                    <a:pt x="3865626" y="2438261"/>
                  </a:lnTo>
                  <a:lnTo>
                    <a:pt x="102717" y="2438261"/>
                  </a:lnTo>
                  <a:lnTo>
                    <a:pt x="62738" y="2429470"/>
                  </a:lnTo>
                  <a:lnTo>
                    <a:pt x="30086" y="2405499"/>
                  </a:lnTo>
                  <a:lnTo>
                    <a:pt x="8077" y="2369947"/>
                  </a:lnTo>
                  <a:lnTo>
                    <a:pt x="0" y="2326411"/>
                  </a:lnTo>
                  <a:lnTo>
                    <a:pt x="0" y="111759"/>
                  </a:lnTo>
                  <a:close/>
                </a:path>
              </a:pathLst>
            </a:custGeom>
            <a:ln w="18287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804671" y="2520695"/>
              <a:ext cx="2685415" cy="228600"/>
            </a:xfrm>
            <a:custGeom>
              <a:avLst/>
              <a:gdLst/>
              <a:ahLst/>
              <a:cxnLst/>
              <a:rect l="l" t="t" r="r" b="b"/>
              <a:pathLst>
                <a:path w="2685415" h="228600">
                  <a:moveTo>
                    <a:pt x="2580766" y="0"/>
                  </a:moveTo>
                  <a:lnTo>
                    <a:pt x="104254" y="0"/>
                  </a:lnTo>
                  <a:lnTo>
                    <a:pt x="63665" y="9016"/>
                  </a:lnTo>
                  <a:lnTo>
                    <a:pt x="30530" y="33400"/>
                  </a:lnTo>
                  <a:lnTo>
                    <a:pt x="8191" y="69595"/>
                  </a:lnTo>
                  <a:lnTo>
                    <a:pt x="0" y="114045"/>
                  </a:lnTo>
                  <a:lnTo>
                    <a:pt x="8191" y="158495"/>
                  </a:lnTo>
                  <a:lnTo>
                    <a:pt x="30530" y="194817"/>
                  </a:lnTo>
                  <a:lnTo>
                    <a:pt x="63665" y="219201"/>
                  </a:lnTo>
                  <a:lnTo>
                    <a:pt x="104254" y="228219"/>
                  </a:lnTo>
                  <a:lnTo>
                    <a:pt x="2580766" y="228219"/>
                  </a:lnTo>
                  <a:lnTo>
                    <a:pt x="2621279" y="219201"/>
                  </a:lnTo>
                  <a:lnTo>
                    <a:pt x="2654427" y="194817"/>
                  </a:lnTo>
                  <a:lnTo>
                    <a:pt x="2676779" y="158495"/>
                  </a:lnTo>
                  <a:lnTo>
                    <a:pt x="2685033" y="114045"/>
                  </a:lnTo>
                  <a:lnTo>
                    <a:pt x="2676779" y="69595"/>
                  </a:lnTo>
                  <a:lnTo>
                    <a:pt x="2654427" y="33400"/>
                  </a:lnTo>
                  <a:lnTo>
                    <a:pt x="2621279" y="9016"/>
                  </a:lnTo>
                  <a:lnTo>
                    <a:pt x="258076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6888" y="2907791"/>
              <a:ext cx="1850389" cy="387350"/>
            </a:xfrm>
            <a:custGeom>
              <a:avLst/>
              <a:gdLst/>
              <a:ahLst/>
              <a:cxnLst/>
              <a:rect l="l" t="t" r="r" b="b"/>
              <a:pathLst>
                <a:path w="1850389" h="387350">
                  <a:moveTo>
                    <a:pt x="1672844" y="0"/>
                  </a:moveTo>
                  <a:lnTo>
                    <a:pt x="177025" y="0"/>
                  </a:lnTo>
                  <a:lnTo>
                    <a:pt x="129971" y="6857"/>
                  </a:lnTo>
                  <a:lnTo>
                    <a:pt x="87680" y="26415"/>
                  </a:lnTo>
                  <a:lnTo>
                    <a:pt x="51854" y="56642"/>
                  </a:lnTo>
                  <a:lnTo>
                    <a:pt x="24168" y="95757"/>
                  </a:lnTo>
                  <a:lnTo>
                    <a:pt x="6324" y="141986"/>
                  </a:lnTo>
                  <a:lnTo>
                    <a:pt x="0" y="193420"/>
                  </a:lnTo>
                  <a:lnTo>
                    <a:pt x="6324" y="244856"/>
                  </a:lnTo>
                  <a:lnTo>
                    <a:pt x="24168" y="291083"/>
                  </a:lnTo>
                  <a:lnTo>
                    <a:pt x="51854" y="330200"/>
                  </a:lnTo>
                  <a:lnTo>
                    <a:pt x="87680" y="360425"/>
                  </a:lnTo>
                  <a:lnTo>
                    <a:pt x="129971" y="379856"/>
                  </a:lnTo>
                  <a:lnTo>
                    <a:pt x="177025" y="386842"/>
                  </a:lnTo>
                  <a:lnTo>
                    <a:pt x="1672844" y="386842"/>
                  </a:lnTo>
                  <a:lnTo>
                    <a:pt x="1719961" y="379856"/>
                  </a:lnTo>
                  <a:lnTo>
                    <a:pt x="1762252" y="360425"/>
                  </a:lnTo>
                  <a:lnTo>
                    <a:pt x="1798066" y="330200"/>
                  </a:lnTo>
                  <a:lnTo>
                    <a:pt x="1825752" y="291083"/>
                  </a:lnTo>
                  <a:lnTo>
                    <a:pt x="1843532" y="244856"/>
                  </a:lnTo>
                  <a:lnTo>
                    <a:pt x="1849882" y="193420"/>
                  </a:lnTo>
                  <a:lnTo>
                    <a:pt x="1843532" y="141986"/>
                  </a:lnTo>
                  <a:lnTo>
                    <a:pt x="1825752" y="95757"/>
                  </a:lnTo>
                  <a:lnTo>
                    <a:pt x="1798066" y="56642"/>
                  </a:lnTo>
                  <a:lnTo>
                    <a:pt x="1762252" y="26415"/>
                  </a:lnTo>
                  <a:lnTo>
                    <a:pt x="1719961" y="6857"/>
                  </a:lnTo>
                  <a:lnTo>
                    <a:pt x="1672844" y="0"/>
                  </a:lnTo>
                  <a:close/>
                </a:path>
              </a:pathLst>
            </a:custGeom>
            <a:solidFill>
              <a:srgbClr val="39434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9935" y="3371791"/>
              <a:ext cx="115823" cy="108321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7743" y="3783271"/>
              <a:ext cx="112776" cy="108321"/>
            </a:xfrm>
            <a:prstGeom prst="rect">
              <a:avLst/>
            </a:prstGeom>
          </p:spPr>
        </p:pic>
      </p:grpSp>
      <p:grpSp>
        <p:nvGrpSpPr>
          <p:cNvPr id="24" name="object 24" descr=""/>
          <p:cNvGrpSpPr/>
          <p:nvPr/>
        </p:nvGrpSpPr>
        <p:grpSpPr>
          <a:xfrm>
            <a:off x="4254944" y="911351"/>
            <a:ext cx="4688205" cy="4020185"/>
            <a:chOff x="4254944" y="911351"/>
            <a:chExt cx="4688205" cy="4020185"/>
          </a:xfrm>
        </p:grpSpPr>
        <p:sp>
          <p:nvSpPr>
            <p:cNvPr id="25" name="object 25" descr=""/>
            <p:cNvSpPr/>
            <p:nvPr/>
          </p:nvSpPr>
          <p:spPr>
            <a:xfrm>
              <a:off x="4700016" y="1033271"/>
              <a:ext cx="829310" cy="566420"/>
            </a:xfrm>
            <a:custGeom>
              <a:avLst/>
              <a:gdLst/>
              <a:ahLst/>
              <a:cxnLst/>
              <a:rect l="l" t="t" r="r" b="b"/>
              <a:pathLst>
                <a:path w="829310" h="566419">
                  <a:moveTo>
                    <a:pt x="418846" y="0"/>
                  </a:moveTo>
                  <a:lnTo>
                    <a:pt x="372237" y="2666"/>
                  </a:lnTo>
                  <a:lnTo>
                    <a:pt x="325374" y="10794"/>
                  </a:lnTo>
                  <a:lnTo>
                    <a:pt x="278892" y="24637"/>
                  </a:lnTo>
                  <a:lnTo>
                    <a:pt x="234061" y="43814"/>
                  </a:lnTo>
                  <a:lnTo>
                    <a:pt x="192659" y="67563"/>
                  </a:lnTo>
                  <a:lnTo>
                    <a:pt x="154686" y="95376"/>
                  </a:lnTo>
                  <a:lnTo>
                    <a:pt x="120396" y="127000"/>
                  </a:lnTo>
                  <a:lnTo>
                    <a:pt x="90043" y="161925"/>
                  </a:lnTo>
                  <a:lnTo>
                    <a:pt x="63754" y="199771"/>
                  </a:lnTo>
                  <a:lnTo>
                    <a:pt x="41656" y="240284"/>
                  </a:lnTo>
                  <a:lnTo>
                    <a:pt x="24130" y="282828"/>
                  </a:lnTo>
                  <a:lnTo>
                    <a:pt x="11175" y="327151"/>
                  </a:lnTo>
                  <a:lnTo>
                    <a:pt x="3048" y="372744"/>
                  </a:lnTo>
                  <a:lnTo>
                    <a:pt x="0" y="419353"/>
                  </a:lnTo>
                  <a:lnTo>
                    <a:pt x="2159" y="466471"/>
                  </a:lnTo>
                  <a:lnTo>
                    <a:pt x="9779" y="513714"/>
                  </a:lnTo>
                  <a:lnTo>
                    <a:pt x="22987" y="560704"/>
                  </a:lnTo>
                  <a:lnTo>
                    <a:pt x="801116" y="566419"/>
                  </a:lnTo>
                  <a:lnTo>
                    <a:pt x="815975" y="519302"/>
                  </a:lnTo>
                  <a:lnTo>
                    <a:pt x="825246" y="471042"/>
                  </a:lnTo>
                  <a:lnTo>
                    <a:pt x="828929" y="422401"/>
                  </a:lnTo>
                  <a:lnTo>
                    <a:pt x="826897" y="373634"/>
                  </a:lnTo>
                  <a:lnTo>
                    <a:pt x="819404" y="325247"/>
                  </a:lnTo>
                  <a:lnTo>
                    <a:pt x="806196" y="278002"/>
                  </a:lnTo>
                  <a:lnTo>
                    <a:pt x="787781" y="232917"/>
                  </a:lnTo>
                  <a:lnTo>
                    <a:pt x="764794" y="191262"/>
                  </a:lnTo>
                  <a:lnTo>
                    <a:pt x="737616" y="153162"/>
                  </a:lnTo>
                  <a:lnTo>
                    <a:pt x="706755" y="118744"/>
                  </a:lnTo>
                  <a:lnTo>
                    <a:pt x="672464" y="88391"/>
                  </a:lnTo>
                  <a:lnTo>
                    <a:pt x="635254" y="62229"/>
                  </a:lnTo>
                  <a:lnTo>
                    <a:pt x="595503" y="40259"/>
                  </a:lnTo>
                  <a:lnTo>
                    <a:pt x="553593" y="22987"/>
                  </a:lnTo>
                  <a:lnTo>
                    <a:pt x="509905" y="10287"/>
                  </a:lnTo>
                  <a:lnTo>
                    <a:pt x="464820" y="2666"/>
                  </a:lnTo>
                  <a:lnTo>
                    <a:pt x="418846" y="0"/>
                  </a:lnTo>
                  <a:close/>
                </a:path>
              </a:pathLst>
            </a:custGeom>
            <a:solidFill>
              <a:srgbClr val="DFE3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18888" y="911351"/>
              <a:ext cx="496824" cy="731520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6275832" y="1008887"/>
              <a:ext cx="838200" cy="570230"/>
            </a:xfrm>
            <a:custGeom>
              <a:avLst/>
              <a:gdLst/>
              <a:ahLst/>
              <a:cxnLst/>
              <a:rect l="l" t="t" r="r" b="b"/>
              <a:pathLst>
                <a:path w="838200" h="570230">
                  <a:moveTo>
                    <a:pt x="424307" y="0"/>
                  </a:moveTo>
                  <a:lnTo>
                    <a:pt x="377189" y="2666"/>
                  </a:lnTo>
                  <a:lnTo>
                    <a:pt x="329818" y="10922"/>
                  </a:lnTo>
                  <a:lnTo>
                    <a:pt x="282701" y="24764"/>
                  </a:lnTo>
                  <a:lnTo>
                    <a:pt x="237489" y="44069"/>
                  </a:lnTo>
                  <a:lnTo>
                    <a:pt x="195579" y="67818"/>
                  </a:lnTo>
                  <a:lnTo>
                    <a:pt x="157098" y="95885"/>
                  </a:lnTo>
                  <a:lnTo>
                    <a:pt x="122427" y="127635"/>
                  </a:lnTo>
                  <a:lnTo>
                    <a:pt x="91566" y="162813"/>
                  </a:lnTo>
                  <a:lnTo>
                    <a:pt x="64896" y="200913"/>
                  </a:lnTo>
                  <a:lnTo>
                    <a:pt x="42544" y="241553"/>
                  </a:lnTo>
                  <a:lnTo>
                    <a:pt x="24637" y="284480"/>
                  </a:lnTo>
                  <a:lnTo>
                    <a:pt x="11429" y="329057"/>
                  </a:lnTo>
                  <a:lnTo>
                    <a:pt x="3175" y="375031"/>
                  </a:lnTo>
                  <a:lnTo>
                    <a:pt x="0" y="421894"/>
                  </a:lnTo>
                  <a:lnTo>
                    <a:pt x="2031" y="469264"/>
                  </a:lnTo>
                  <a:lnTo>
                    <a:pt x="9651" y="516889"/>
                  </a:lnTo>
                  <a:lnTo>
                    <a:pt x="22859" y="564134"/>
                  </a:lnTo>
                  <a:lnTo>
                    <a:pt x="809751" y="569722"/>
                  </a:lnTo>
                  <a:lnTo>
                    <a:pt x="824738" y="522350"/>
                  </a:lnTo>
                  <a:lnTo>
                    <a:pt x="834136" y="473963"/>
                  </a:lnTo>
                  <a:lnTo>
                    <a:pt x="837945" y="424941"/>
                  </a:lnTo>
                  <a:lnTo>
                    <a:pt x="836040" y="376047"/>
                  </a:lnTo>
                  <a:lnTo>
                    <a:pt x="828420" y="327406"/>
                  </a:lnTo>
                  <a:lnTo>
                    <a:pt x="815213" y="279908"/>
                  </a:lnTo>
                  <a:lnTo>
                    <a:pt x="796670" y="234569"/>
                  </a:lnTo>
                  <a:lnTo>
                    <a:pt x="773429" y="192532"/>
                  </a:lnTo>
                  <a:lnTo>
                    <a:pt x="746124" y="154177"/>
                  </a:lnTo>
                  <a:lnTo>
                    <a:pt x="715010" y="119634"/>
                  </a:lnTo>
                  <a:lnTo>
                    <a:pt x="680465" y="89026"/>
                  </a:lnTo>
                  <a:lnTo>
                    <a:pt x="642873" y="62611"/>
                  </a:lnTo>
                  <a:lnTo>
                    <a:pt x="602868" y="40639"/>
                  </a:lnTo>
                  <a:lnTo>
                    <a:pt x="560450" y="23113"/>
                  </a:lnTo>
                  <a:lnTo>
                    <a:pt x="516382" y="10413"/>
                  </a:lnTo>
                  <a:lnTo>
                    <a:pt x="470788" y="2666"/>
                  </a:lnTo>
                  <a:lnTo>
                    <a:pt x="424307" y="0"/>
                  </a:lnTo>
                  <a:close/>
                </a:path>
              </a:pathLst>
            </a:custGeom>
            <a:solidFill>
              <a:srgbClr val="DFE3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98336" y="923543"/>
              <a:ext cx="481584" cy="670560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7839455" y="984503"/>
              <a:ext cx="868680" cy="594360"/>
            </a:xfrm>
            <a:custGeom>
              <a:avLst/>
              <a:gdLst/>
              <a:ahLst/>
              <a:cxnLst/>
              <a:rect l="l" t="t" r="r" b="b"/>
              <a:pathLst>
                <a:path w="868679" h="594360">
                  <a:moveTo>
                    <a:pt x="430149" y="0"/>
                  </a:moveTo>
                  <a:lnTo>
                    <a:pt x="384428" y="3556"/>
                  </a:lnTo>
                  <a:lnTo>
                    <a:pt x="338709" y="12065"/>
                  </a:lnTo>
                  <a:lnTo>
                    <a:pt x="293116" y="25781"/>
                  </a:lnTo>
                  <a:lnTo>
                    <a:pt x="249174" y="44323"/>
                  </a:lnTo>
                  <a:lnTo>
                    <a:pt x="208279" y="67183"/>
                  </a:lnTo>
                  <a:lnTo>
                    <a:pt x="170561" y="93725"/>
                  </a:lnTo>
                  <a:lnTo>
                    <a:pt x="136017" y="123952"/>
                  </a:lnTo>
                  <a:lnTo>
                    <a:pt x="105155" y="157225"/>
                  </a:lnTo>
                  <a:lnTo>
                    <a:pt x="77850" y="193294"/>
                  </a:lnTo>
                  <a:lnTo>
                    <a:pt x="54355" y="231902"/>
                  </a:lnTo>
                  <a:lnTo>
                    <a:pt x="34798" y="272669"/>
                  </a:lnTo>
                  <a:lnTo>
                    <a:pt x="19558" y="315214"/>
                  </a:lnTo>
                  <a:lnTo>
                    <a:pt x="8509" y="359156"/>
                  </a:lnTo>
                  <a:lnTo>
                    <a:pt x="1904" y="404241"/>
                  </a:lnTo>
                  <a:lnTo>
                    <a:pt x="0" y="449961"/>
                  </a:lnTo>
                  <a:lnTo>
                    <a:pt x="2921" y="496316"/>
                  </a:lnTo>
                  <a:lnTo>
                    <a:pt x="10795" y="542544"/>
                  </a:lnTo>
                  <a:lnTo>
                    <a:pt x="23749" y="588645"/>
                  </a:lnTo>
                  <a:lnTo>
                    <a:pt x="839343" y="594360"/>
                  </a:lnTo>
                  <a:lnTo>
                    <a:pt x="854964" y="544957"/>
                  </a:lnTo>
                  <a:lnTo>
                    <a:pt x="864616" y="494411"/>
                  </a:lnTo>
                  <a:lnTo>
                    <a:pt x="868552" y="443357"/>
                  </a:lnTo>
                  <a:lnTo>
                    <a:pt x="866521" y="392303"/>
                  </a:lnTo>
                  <a:lnTo>
                    <a:pt x="858774" y="341630"/>
                  </a:lnTo>
                  <a:lnTo>
                    <a:pt x="845058" y="291973"/>
                  </a:lnTo>
                  <a:lnTo>
                    <a:pt x="827277" y="247650"/>
                  </a:lnTo>
                  <a:lnTo>
                    <a:pt x="805307" y="206502"/>
                  </a:lnTo>
                  <a:lnTo>
                    <a:pt x="779526" y="168529"/>
                  </a:lnTo>
                  <a:lnTo>
                    <a:pt x="750189" y="133985"/>
                  </a:lnTo>
                  <a:lnTo>
                    <a:pt x="717676" y="102997"/>
                  </a:lnTo>
                  <a:lnTo>
                    <a:pt x="682371" y="75819"/>
                  </a:lnTo>
                  <a:lnTo>
                    <a:pt x="644651" y="52450"/>
                  </a:lnTo>
                  <a:lnTo>
                    <a:pt x="604647" y="33147"/>
                  </a:lnTo>
                  <a:lnTo>
                    <a:pt x="562991" y="18161"/>
                  </a:lnTo>
                  <a:lnTo>
                    <a:pt x="519684" y="7493"/>
                  </a:lnTo>
                  <a:lnTo>
                    <a:pt x="475361" y="1397"/>
                  </a:lnTo>
                  <a:lnTo>
                    <a:pt x="430149" y="0"/>
                  </a:lnTo>
                  <a:close/>
                </a:path>
              </a:pathLst>
            </a:custGeom>
            <a:solidFill>
              <a:srgbClr val="DFE3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65008" y="920495"/>
              <a:ext cx="490727" cy="688848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95216" y="2459735"/>
              <a:ext cx="2109216" cy="1676400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4264152" y="2334767"/>
              <a:ext cx="4669790" cy="2587625"/>
            </a:xfrm>
            <a:custGeom>
              <a:avLst/>
              <a:gdLst/>
              <a:ahLst/>
              <a:cxnLst/>
              <a:rect l="l" t="t" r="r" b="b"/>
              <a:pathLst>
                <a:path w="4669790" h="2587625">
                  <a:moveTo>
                    <a:pt x="0" y="118744"/>
                  </a:moveTo>
                  <a:lnTo>
                    <a:pt x="8127" y="72517"/>
                  </a:lnTo>
                  <a:lnTo>
                    <a:pt x="30480" y="34670"/>
                  </a:lnTo>
                  <a:lnTo>
                    <a:pt x="63500" y="9270"/>
                  </a:lnTo>
                  <a:lnTo>
                    <a:pt x="104012" y="0"/>
                  </a:lnTo>
                  <a:lnTo>
                    <a:pt x="4565396" y="0"/>
                  </a:lnTo>
                  <a:lnTo>
                    <a:pt x="4605908" y="9270"/>
                  </a:lnTo>
                  <a:lnTo>
                    <a:pt x="4638929" y="34670"/>
                  </a:lnTo>
                  <a:lnTo>
                    <a:pt x="4661281" y="72517"/>
                  </a:lnTo>
                  <a:lnTo>
                    <a:pt x="4669408" y="118744"/>
                  </a:lnTo>
                  <a:lnTo>
                    <a:pt x="4669408" y="2468626"/>
                  </a:lnTo>
                  <a:lnTo>
                    <a:pt x="4661281" y="2514828"/>
                  </a:lnTo>
                  <a:lnTo>
                    <a:pt x="4638929" y="2552547"/>
                  </a:lnTo>
                  <a:lnTo>
                    <a:pt x="4605908" y="2577985"/>
                  </a:lnTo>
                  <a:lnTo>
                    <a:pt x="4565396" y="2587320"/>
                  </a:lnTo>
                  <a:lnTo>
                    <a:pt x="104012" y="2587320"/>
                  </a:lnTo>
                  <a:lnTo>
                    <a:pt x="63500" y="2577985"/>
                  </a:lnTo>
                  <a:lnTo>
                    <a:pt x="30480" y="2552547"/>
                  </a:lnTo>
                  <a:lnTo>
                    <a:pt x="8127" y="2514828"/>
                  </a:lnTo>
                  <a:lnTo>
                    <a:pt x="0" y="2468626"/>
                  </a:lnTo>
                  <a:lnTo>
                    <a:pt x="0" y="118744"/>
                  </a:lnTo>
                  <a:close/>
                </a:path>
              </a:pathLst>
            </a:custGeom>
            <a:ln w="18288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447032" y="2234183"/>
              <a:ext cx="1554480" cy="207010"/>
            </a:xfrm>
            <a:custGeom>
              <a:avLst/>
              <a:gdLst/>
              <a:ahLst/>
              <a:cxnLst/>
              <a:rect l="l" t="t" r="r" b="b"/>
              <a:pathLst>
                <a:path w="1554479" h="207010">
                  <a:moveTo>
                    <a:pt x="1463039" y="0"/>
                  </a:moveTo>
                  <a:lnTo>
                    <a:pt x="91312" y="0"/>
                  </a:lnTo>
                  <a:lnTo>
                    <a:pt x="55752" y="8127"/>
                  </a:lnTo>
                  <a:lnTo>
                    <a:pt x="26796" y="30352"/>
                  </a:lnTo>
                  <a:lnTo>
                    <a:pt x="7238" y="63245"/>
                  </a:lnTo>
                  <a:lnTo>
                    <a:pt x="0" y="103504"/>
                  </a:lnTo>
                  <a:lnTo>
                    <a:pt x="7238" y="143763"/>
                  </a:lnTo>
                  <a:lnTo>
                    <a:pt x="26796" y="176656"/>
                  </a:lnTo>
                  <a:lnTo>
                    <a:pt x="55752" y="198881"/>
                  </a:lnTo>
                  <a:lnTo>
                    <a:pt x="91312" y="207009"/>
                  </a:lnTo>
                  <a:lnTo>
                    <a:pt x="1463039" y="207009"/>
                  </a:lnTo>
                  <a:lnTo>
                    <a:pt x="1498600" y="198881"/>
                  </a:lnTo>
                  <a:lnTo>
                    <a:pt x="1527555" y="176656"/>
                  </a:lnTo>
                  <a:lnTo>
                    <a:pt x="1547114" y="143763"/>
                  </a:lnTo>
                  <a:lnTo>
                    <a:pt x="1554352" y="103504"/>
                  </a:lnTo>
                  <a:lnTo>
                    <a:pt x="1547114" y="63245"/>
                  </a:lnTo>
                  <a:lnTo>
                    <a:pt x="1527555" y="30352"/>
                  </a:lnTo>
                  <a:lnTo>
                    <a:pt x="1498600" y="8127"/>
                  </a:lnTo>
                  <a:lnTo>
                    <a:pt x="14630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362813" y="3272154"/>
            <a:ext cx="1501140" cy="1200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Microsoft Sans Serif"/>
                <a:cs typeface="Microsoft Sans Serif"/>
              </a:rPr>
              <a:t>Включено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 spc="-50">
                <a:latin typeface="Microsoft Sans Serif"/>
                <a:cs typeface="Microsoft Sans Serif"/>
              </a:rPr>
              <a:t>в </a:t>
            </a:r>
            <a:r>
              <a:rPr dirty="0" sz="1100" spc="-10">
                <a:latin typeface="Microsoft Sans Serif"/>
                <a:cs typeface="Microsoft Sans Serif"/>
              </a:rPr>
              <a:t>Социально- </a:t>
            </a:r>
            <a:r>
              <a:rPr dirty="0" sz="1100" spc="-20">
                <a:latin typeface="Microsoft Sans Serif"/>
                <a:cs typeface="Microsoft Sans Serif"/>
              </a:rPr>
              <a:t>экономический</a:t>
            </a:r>
            <a:r>
              <a:rPr dirty="0" sz="1100" spc="3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опрос. Использование независимого</a:t>
            </a:r>
            <a:r>
              <a:rPr dirty="0" sz="1100" spc="-50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прямого </a:t>
            </a:r>
            <a:r>
              <a:rPr dirty="0" sz="1100">
                <a:latin typeface="Microsoft Sans Serif"/>
                <a:cs typeface="Microsoft Sans Serif"/>
              </a:rPr>
              <a:t>опроса</a:t>
            </a:r>
            <a:r>
              <a:rPr dirty="0" sz="1100" spc="-3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с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2017</a:t>
            </a:r>
            <a:r>
              <a:rPr dirty="0" sz="1100" spc="-3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по </a:t>
            </a:r>
            <a:r>
              <a:rPr dirty="0" sz="1100" spc="-20">
                <a:latin typeface="Microsoft Sans Serif"/>
                <a:cs typeface="Microsoft Sans Serif"/>
              </a:rPr>
              <a:t>2019 годы.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5" name="object 35" descr=""/>
          <p:cNvSpPr/>
          <p:nvPr/>
        </p:nvSpPr>
        <p:spPr>
          <a:xfrm>
            <a:off x="2206751" y="2877311"/>
            <a:ext cx="1752600" cy="353695"/>
          </a:xfrm>
          <a:custGeom>
            <a:avLst/>
            <a:gdLst/>
            <a:ahLst/>
            <a:cxnLst/>
            <a:rect l="l" t="t" r="r" b="b"/>
            <a:pathLst>
              <a:path w="1752600" h="353694">
                <a:moveTo>
                  <a:pt x="1575181" y="0"/>
                </a:moveTo>
                <a:lnTo>
                  <a:pt x="177037" y="0"/>
                </a:lnTo>
                <a:lnTo>
                  <a:pt x="129921" y="6350"/>
                </a:lnTo>
                <a:lnTo>
                  <a:pt x="87630" y="24130"/>
                </a:lnTo>
                <a:lnTo>
                  <a:pt x="51816" y="51688"/>
                </a:lnTo>
                <a:lnTo>
                  <a:pt x="24130" y="87503"/>
                </a:lnTo>
                <a:lnTo>
                  <a:pt x="6350" y="129667"/>
                </a:lnTo>
                <a:lnTo>
                  <a:pt x="0" y="176656"/>
                </a:lnTo>
                <a:lnTo>
                  <a:pt x="6350" y="223647"/>
                </a:lnTo>
                <a:lnTo>
                  <a:pt x="24130" y="265811"/>
                </a:lnTo>
                <a:lnTo>
                  <a:pt x="51816" y="301625"/>
                </a:lnTo>
                <a:lnTo>
                  <a:pt x="87630" y="329184"/>
                </a:lnTo>
                <a:lnTo>
                  <a:pt x="129921" y="346963"/>
                </a:lnTo>
                <a:lnTo>
                  <a:pt x="177037" y="353313"/>
                </a:lnTo>
                <a:lnTo>
                  <a:pt x="1575181" y="353313"/>
                </a:lnTo>
                <a:lnTo>
                  <a:pt x="1622298" y="346963"/>
                </a:lnTo>
                <a:lnTo>
                  <a:pt x="1664589" y="329184"/>
                </a:lnTo>
                <a:lnTo>
                  <a:pt x="1700402" y="301625"/>
                </a:lnTo>
                <a:lnTo>
                  <a:pt x="1728089" y="265811"/>
                </a:lnTo>
                <a:lnTo>
                  <a:pt x="1745869" y="223647"/>
                </a:lnTo>
                <a:lnTo>
                  <a:pt x="1752219" y="176656"/>
                </a:lnTo>
                <a:lnTo>
                  <a:pt x="1745869" y="129667"/>
                </a:lnTo>
                <a:lnTo>
                  <a:pt x="1728089" y="87503"/>
                </a:lnTo>
                <a:lnTo>
                  <a:pt x="1700402" y="51688"/>
                </a:lnTo>
                <a:lnTo>
                  <a:pt x="1664589" y="24130"/>
                </a:lnTo>
                <a:lnTo>
                  <a:pt x="1622298" y="6350"/>
                </a:lnTo>
                <a:lnTo>
                  <a:pt x="1575181" y="0"/>
                </a:lnTo>
                <a:close/>
              </a:path>
            </a:pathLst>
          </a:custGeom>
          <a:solidFill>
            <a:srgbClr val="39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 txBox="1"/>
          <p:nvPr/>
        </p:nvSpPr>
        <p:spPr>
          <a:xfrm>
            <a:off x="584403" y="2508961"/>
            <a:ext cx="3019425" cy="5575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5765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Arial"/>
                <a:cs typeface="Arial"/>
              </a:rPr>
              <a:t>Трансформация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бизнес-</a:t>
            </a:r>
            <a:endParaRPr sz="1200">
              <a:latin typeface="Arial"/>
              <a:cs typeface="Arial"/>
            </a:endParaRPr>
          </a:p>
          <a:p>
            <a:pPr marL="405765">
              <a:lnSpc>
                <a:spcPts val="1430"/>
              </a:lnSpc>
              <a:spcBef>
                <a:spcPts val="5"/>
              </a:spcBef>
            </a:pPr>
            <a:r>
              <a:rPr dirty="0" sz="1200" spc="-10" b="1">
                <a:latin typeface="Arial"/>
                <a:cs typeface="Arial"/>
              </a:rPr>
              <a:t>процессов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ts val="1310"/>
              </a:lnSpc>
              <a:tabLst>
                <a:tab pos="2005964" algn="l"/>
              </a:tabLst>
            </a:pPr>
            <a:r>
              <a:rPr dirty="0" sz="1100" spc="-40" b="1">
                <a:solidFill>
                  <a:srgbClr val="FFFFFF"/>
                </a:solidFill>
                <a:latin typeface="Trebuchet MS"/>
                <a:cs typeface="Trebuchet MS"/>
              </a:rPr>
              <a:t>Traditional</a:t>
            </a:r>
            <a:r>
              <a:rPr dirty="0" sz="1100" spc="-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Trebuchet MS"/>
                <a:cs typeface="Trebuchet MS"/>
              </a:rPr>
              <a:t>Survey</a:t>
            </a:r>
            <a:r>
              <a:rPr dirty="0" sz="1100" b="1">
                <a:solidFill>
                  <a:srgbClr val="FFFFFF"/>
                </a:solidFill>
                <a:latin typeface="Trebuchet MS"/>
                <a:cs typeface="Trebuchet MS"/>
              </a:rPr>
              <a:t>	MPD</a:t>
            </a:r>
            <a:r>
              <a:rPr dirty="0" sz="1100" spc="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Trebuchet MS"/>
                <a:cs typeface="Trebuchet MS"/>
              </a:rPr>
              <a:t>Utilization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1905000" y="3322320"/>
            <a:ext cx="1682750" cy="843915"/>
            <a:chOff x="1905000" y="3322320"/>
            <a:chExt cx="1682750" cy="843915"/>
          </a:xfrm>
        </p:grpSpPr>
        <p:sp>
          <p:nvSpPr>
            <p:cNvPr id="38" name="object 38" descr=""/>
            <p:cNvSpPr/>
            <p:nvPr/>
          </p:nvSpPr>
          <p:spPr>
            <a:xfrm>
              <a:off x="2487168" y="3322320"/>
              <a:ext cx="722630" cy="173355"/>
            </a:xfrm>
            <a:custGeom>
              <a:avLst/>
              <a:gdLst/>
              <a:ahLst/>
              <a:cxnLst/>
              <a:rect l="l" t="t" r="r" b="b"/>
              <a:pathLst>
                <a:path w="722630" h="173354">
                  <a:moveTo>
                    <a:pt x="722121" y="0"/>
                  </a:moveTo>
                  <a:lnTo>
                    <a:pt x="0" y="0"/>
                  </a:lnTo>
                  <a:lnTo>
                    <a:pt x="0" y="173227"/>
                  </a:lnTo>
                  <a:lnTo>
                    <a:pt x="722121" y="173227"/>
                  </a:lnTo>
                  <a:lnTo>
                    <a:pt x="722121" y="0"/>
                  </a:lnTo>
                  <a:close/>
                </a:path>
              </a:pathLst>
            </a:custGeom>
            <a:solidFill>
              <a:srgbClr val="FFEBB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121408" y="3825494"/>
              <a:ext cx="1466215" cy="340360"/>
            </a:xfrm>
            <a:custGeom>
              <a:avLst/>
              <a:gdLst/>
              <a:ahLst/>
              <a:cxnLst/>
              <a:rect l="l" t="t" r="r" b="b"/>
              <a:pathLst>
                <a:path w="1466214" h="340360">
                  <a:moveTo>
                    <a:pt x="1465961" y="0"/>
                  </a:moveTo>
                  <a:lnTo>
                    <a:pt x="985901" y="0"/>
                  </a:lnTo>
                  <a:lnTo>
                    <a:pt x="985901" y="167640"/>
                  </a:lnTo>
                  <a:lnTo>
                    <a:pt x="0" y="167640"/>
                  </a:lnTo>
                  <a:lnTo>
                    <a:pt x="0" y="172720"/>
                  </a:lnTo>
                  <a:lnTo>
                    <a:pt x="0" y="340360"/>
                  </a:lnTo>
                  <a:lnTo>
                    <a:pt x="1089533" y="340360"/>
                  </a:lnTo>
                  <a:lnTo>
                    <a:pt x="1089533" y="172720"/>
                  </a:lnTo>
                  <a:lnTo>
                    <a:pt x="1465961" y="172720"/>
                  </a:lnTo>
                  <a:lnTo>
                    <a:pt x="1465961" y="167640"/>
                  </a:lnTo>
                  <a:lnTo>
                    <a:pt x="1465961" y="0"/>
                  </a:lnTo>
                  <a:close/>
                </a:path>
              </a:pathLst>
            </a:custGeom>
            <a:solidFill>
              <a:srgbClr val="FFFFB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05000" y="3337560"/>
              <a:ext cx="112775" cy="115824"/>
            </a:xfrm>
            <a:prstGeom prst="rect">
              <a:avLst/>
            </a:prstGeom>
          </p:spPr>
        </p:pic>
      </p:grpSp>
      <p:sp>
        <p:nvSpPr>
          <p:cNvPr id="41" name="object 41" descr=""/>
          <p:cNvSpPr txBox="1"/>
          <p:nvPr/>
        </p:nvSpPr>
        <p:spPr>
          <a:xfrm>
            <a:off x="2046858" y="3298697"/>
            <a:ext cx="1529080" cy="3016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7150">
              <a:lnSpc>
                <a:spcPts val="1265"/>
              </a:lnSpc>
              <a:spcBef>
                <a:spcPts val="100"/>
              </a:spcBef>
            </a:pPr>
            <a:r>
              <a:rPr dirty="0" sz="1100" spc="-30">
                <a:latin typeface="Trebuchet MS"/>
                <a:cs typeface="Trebuchet MS"/>
              </a:rPr>
              <a:t>2016:</a:t>
            </a:r>
            <a:r>
              <a:rPr dirty="0" sz="1100" spc="-45">
                <a:latin typeface="Trebuchet MS"/>
                <a:cs typeface="Trebuchet MS"/>
              </a:rPr>
              <a:t> </a:t>
            </a:r>
            <a:r>
              <a:rPr dirty="0" sz="1100" spc="-55">
                <a:latin typeface="Trebuchet MS"/>
                <a:cs typeface="Trebuchet MS"/>
              </a:rPr>
              <a:t>initial</a:t>
            </a:r>
            <a:r>
              <a:rPr dirty="0" sz="1100" spc="-9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study</a:t>
            </a:r>
            <a:r>
              <a:rPr dirty="0" sz="1100" spc="-85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with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ts val="905"/>
              </a:lnSpc>
            </a:pPr>
            <a:r>
              <a:rPr dirty="0" sz="800" spc="-10">
                <a:latin typeface="Trebuchet MS"/>
                <a:cs typeface="Trebuchet MS"/>
              </a:rPr>
              <a:t>Мин.</a:t>
            </a:r>
            <a:r>
              <a:rPr dirty="0" sz="800" spc="-50">
                <a:latin typeface="Trebuchet MS"/>
                <a:cs typeface="Trebuchet MS"/>
              </a:rPr>
              <a:t> </a:t>
            </a:r>
            <a:r>
              <a:rPr dirty="0" sz="800" spc="-10">
                <a:latin typeface="Trebuchet MS"/>
                <a:cs typeface="Trebuchet MS"/>
              </a:rPr>
              <a:t>Транспорта</a:t>
            </a:r>
            <a:r>
              <a:rPr dirty="0" sz="800" spc="-35">
                <a:latin typeface="Trebuchet MS"/>
                <a:cs typeface="Trebuchet MS"/>
              </a:rPr>
              <a:t> </a:t>
            </a:r>
            <a:r>
              <a:rPr dirty="0" sz="800">
                <a:latin typeface="Trebuchet MS"/>
                <a:cs typeface="Trebuchet MS"/>
              </a:rPr>
              <a:t>для</a:t>
            </a:r>
            <a:r>
              <a:rPr dirty="0" sz="800" spc="-55">
                <a:latin typeface="Trebuchet MS"/>
                <a:cs typeface="Trebuchet MS"/>
              </a:rPr>
              <a:t> </a:t>
            </a:r>
            <a:r>
              <a:rPr dirty="0" sz="800" spc="-10">
                <a:latin typeface="Trebuchet MS"/>
                <a:cs typeface="Trebuchet MS"/>
              </a:rPr>
              <a:t>получения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2046858" y="3591305"/>
            <a:ext cx="1579245" cy="1466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00" spc="-20">
                <a:latin typeface="Trebuchet MS"/>
                <a:cs typeface="Trebuchet MS"/>
              </a:rPr>
              <a:t>данных</a:t>
            </a:r>
            <a:r>
              <a:rPr dirty="0" sz="800" spc="10">
                <a:latin typeface="Trebuchet MS"/>
                <a:cs typeface="Trebuchet MS"/>
              </a:rPr>
              <a:t> </a:t>
            </a:r>
            <a:r>
              <a:rPr dirty="0" sz="800">
                <a:latin typeface="Trebuchet MS"/>
                <a:cs typeface="Trebuchet MS"/>
              </a:rPr>
              <a:t>о</a:t>
            </a:r>
            <a:r>
              <a:rPr dirty="0" sz="800" spc="20">
                <a:latin typeface="Trebuchet MS"/>
                <a:cs typeface="Trebuchet MS"/>
              </a:rPr>
              <a:t> </a:t>
            </a:r>
            <a:r>
              <a:rPr dirty="0" sz="800" spc="-20">
                <a:latin typeface="Trebuchet MS"/>
                <a:cs typeface="Trebuchet MS"/>
              </a:rPr>
              <a:t>трансграничном</a:t>
            </a:r>
            <a:r>
              <a:rPr dirty="0" sz="800" spc="20">
                <a:latin typeface="Trebuchet MS"/>
                <a:cs typeface="Trebuchet MS"/>
              </a:rPr>
              <a:t> </a:t>
            </a:r>
            <a:r>
              <a:rPr dirty="0" sz="800" spc="-10">
                <a:latin typeface="Trebuchet MS"/>
                <a:cs typeface="Trebuchet MS"/>
              </a:rPr>
              <a:t>въезда</a:t>
            </a:r>
            <a:endParaRPr sz="800">
              <a:latin typeface="Trebuchet MS"/>
              <a:cs typeface="Trebuchet MS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1770888" y="2703575"/>
            <a:ext cx="371475" cy="1582420"/>
            <a:chOff x="1770888" y="2703575"/>
            <a:chExt cx="371475" cy="1582420"/>
          </a:xfrm>
        </p:grpSpPr>
        <p:pic>
          <p:nvPicPr>
            <p:cNvPr id="44" name="object 4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17192" y="3663695"/>
              <a:ext cx="112775" cy="118872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17192" y="4166615"/>
              <a:ext cx="112775" cy="118872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1770888" y="2703575"/>
              <a:ext cx="371475" cy="353695"/>
            </a:xfrm>
            <a:custGeom>
              <a:avLst/>
              <a:gdLst/>
              <a:ahLst/>
              <a:cxnLst/>
              <a:rect l="l" t="t" r="r" b="b"/>
              <a:pathLst>
                <a:path w="371475" h="353694">
                  <a:moveTo>
                    <a:pt x="187579" y="0"/>
                  </a:moveTo>
                  <a:lnTo>
                    <a:pt x="175132" y="5206"/>
                  </a:lnTo>
                  <a:lnTo>
                    <a:pt x="165988" y="18923"/>
                  </a:lnTo>
                  <a:lnTo>
                    <a:pt x="162306" y="38862"/>
                  </a:lnTo>
                  <a:lnTo>
                    <a:pt x="162306" y="113537"/>
                  </a:lnTo>
                  <a:lnTo>
                    <a:pt x="38481" y="5334"/>
                  </a:lnTo>
                  <a:lnTo>
                    <a:pt x="25273" y="0"/>
                  </a:lnTo>
                  <a:lnTo>
                    <a:pt x="12826" y="5206"/>
                  </a:lnTo>
                  <a:lnTo>
                    <a:pt x="3556" y="18923"/>
                  </a:lnTo>
                  <a:lnTo>
                    <a:pt x="0" y="38862"/>
                  </a:lnTo>
                  <a:lnTo>
                    <a:pt x="0" y="314579"/>
                  </a:lnTo>
                  <a:lnTo>
                    <a:pt x="3556" y="334391"/>
                  </a:lnTo>
                  <a:lnTo>
                    <a:pt x="12826" y="348106"/>
                  </a:lnTo>
                  <a:lnTo>
                    <a:pt x="25273" y="353314"/>
                  </a:lnTo>
                  <a:lnTo>
                    <a:pt x="38481" y="347980"/>
                  </a:lnTo>
                  <a:lnTo>
                    <a:pt x="162306" y="239903"/>
                  </a:lnTo>
                  <a:lnTo>
                    <a:pt x="162306" y="314579"/>
                  </a:lnTo>
                  <a:lnTo>
                    <a:pt x="165988" y="334391"/>
                  </a:lnTo>
                  <a:lnTo>
                    <a:pt x="175132" y="348106"/>
                  </a:lnTo>
                  <a:lnTo>
                    <a:pt x="187579" y="353314"/>
                  </a:lnTo>
                  <a:lnTo>
                    <a:pt x="200913" y="347980"/>
                  </a:lnTo>
                  <a:lnTo>
                    <a:pt x="358520" y="210439"/>
                  </a:lnTo>
                  <a:lnTo>
                    <a:pt x="368173" y="195706"/>
                  </a:lnTo>
                  <a:lnTo>
                    <a:pt x="371348" y="176656"/>
                  </a:lnTo>
                  <a:lnTo>
                    <a:pt x="368173" y="157734"/>
                  </a:lnTo>
                  <a:lnTo>
                    <a:pt x="358520" y="143002"/>
                  </a:lnTo>
                  <a:lnTo>
                    <a:pt x="200913" y="5334"/>
                  </a:lnTo>
                  <a:lnTo>
                    <a:pt x="187579" y="0"/>
                  </a:lnTo>
                  <a:close/>
                </a:path>
              </a:pathLst>
            </a:custGeom>
            <a:solidFill>
              <a:srgbClr val="6885B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2023364" y="3728415"/>
            <a:ext cx="157416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Trebuchet MS"/>
                <a:cs typeface="Trebuchet MS"/>
              </a:rPr>
              <a:t>2018-</a:t>
            </a:r>
            <a:r>
              <a:rPr dirty="0" sz="1100" spc="-30">
                <a:latin typeface="Trebuchet MS"/>
                <a:cs typeface="Trebuchet MS"/>
              </a:rPr>
              <a:t>2019:</a:t>
            </a:r>
            <a:r>
              <a:rPr dirty="0" sz="1100" spc="-90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BPS</a:t>
            </a:r>
            <a:r>
              <a:rPr dirty="0" sz="1100" spc="204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изучила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2040382" y="3937203"/>
            <a:ext cx="147129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latin typeface="Trebuchet MS"/>
                <a:cs typeface="Trebuchet MS"/>
              </a:rPr>
              <a:t>использование</a:t>
            </a:r>
            <a:r>
              <a:rPr dirty="0" sz="1100" spc="-15">
                <a:latin typeface="Trebuchet MS"/>
                <a:cs typeface="Trebuchet MS"/>
              </a:rPr>
              <a:t> </a:t>
            </a:r>
            <a:r>
              <a:rPr dirty="0" sz="1100" spc="-30">
                <a:latin typeface="Trebuchet MS"/>
                <a:cs typeface="Trebuchet MS"/>
              </a:rPr>
              <a:t>MPD</a:t>
            </a:r>
            <a:r>
              <a:rPr dirty="0" sz="1100" spc="-45">
                <a:latin typeface="Trebuchet MS"/>
                <a:cs typeface="Trebuchet MS"/>
              </a:rPr>
              <a:t> </a:t>
            </a:r>
            <a:r>
              <a:rPr dirty="0" sz="1100" spc="-25">
                <a:latin typeface="Trebuchet MS"/>
                <a:cs typeface="Trebuchet MS"/>
              </a:rPr>
              <a:t>для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2069338" y="4099356"/>
            <a:ext cx="137985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Trebuchet MS"/>
                <a:cs typeface="Trebuchet MS"/>
              </a:rPr>
              <a:t>внутреннего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туризма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2069338" y="4267606"/>
            <a:ext cx="1318260" cy="69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30">
                <a:latin typeface="Trebuchet MS"/>
                <a:cs typeface="Trebuchet MS"/>
              </a:rPr>
              <a:t>2020:</a:t>
            </a:r>
            <a:r>
              <a:rPr dirty="0" sz="1100" spc="-50">
                <a:latin typeface="Trebuchet MS"/>
                <a:cs typeface="Trebuchet MS"/>
              </a:rPr>
              <a:t> </a:t>
            </a:r>
            <a:r>
              <a:rPr dirty="0" sz="1100" b="1">
                <a:latin typeface="Trebuchet MS"/>
                <a:cs typeface="Trebuchet MS"/>
              </a:rPr>
              <a:t>MPD</a:t>
            </a:r>
            <a:r>
              <a:rPr dirty="0" sz="1100" spc="-5" b="1">
                <a:latin typeface="Trebuchet MS"/>
                <a:cs typeface="Trebuchet MS"/>
              </a:rPr>
              <a:t> </a:t>
            </a:r>
            <a:r>
              <a:rPr dirty="0" sz="1100" spc="-10" b="1">
                <a:latin typeface="Trebuchet MS"/>
                <a:cs typeface="Trebuchet MS"/>
              </a:rPr>
              <a:t>принят</a:t>
            </a:r>
            <a:r>
              <a:rPr dirty="0" sz="1100" spc="-35" b="1">
                <a:latin typeface="Trebuchet MS"/>
                <a:cs typeface="Trebuchet MS"/>
              </a:rPr>
              <a:t> </a:t>
            </a:r>
            <a:r>
              <a:rPr dirty="0" sz="1100" spc="-50" b="1">
                <a:latin typeface="Trebuchet MS"/>
                <a:cs typeface="Trebuchet MS"/>
              </a:rPr>
              <a:t>в </a:t>
            </a:r>
            <a:r>
              <a:rPr dirty="0" sz="1100" spc="-10" b="1">
                <a:latin typeface="Trebuchet MS"/>
                <a:cs typeface="Trebuchet MS"/>
              </a:rPr>
              <a:t>качестве официального источника</a:t>
            </a:r>
            <a:r>
              <a:rPr dirty="0" sz="1100" spc="-40" b="1">
                <a:latin typeface="Trebuchet MS"/>
                <a:cs typeface="Trebuchet MS"/>
              </a:rPr>
              <a:t> </a:t>
            </a:r>
            <a:r>
              <a:rPr dirty="0" sz="1100" spc="-10" b="1">
                <a:latin typeface="Trebuchet MS"/>
                <a:cs typeface="Trebuchet MS"/>
              </a:rPr>
              <a:t>данных.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4998465" y="2513533"/>
            <a:ext cx="912494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65" b="1">
                <a:solidFill>
                  <a:srgbClr val="172034"/>
                </a:solidFill>
                <a:latin typeface="Trebuchet MS"/>
                <a:cs typeface="Trebuchet MS"/>
              </a:rPr>
              <a:t>The </a:t>
            </a:r>
            <a:r>
              <a:rPr dirty="0" sz="1100" spc="-10" b="1">
                <a:solidFill>
                  <a:srgbClr val="172034"/>
                </a:solidFill>
                <a:latin typeface="Trebuchet MS"/>
                <a:cs typeface="Trebuchet MS"/>
              </a:rPr>
              <a:t>Insights</a:t>
            </a:r>
            <a:r>
              <a:rPr dirty="0" sz="1100" spc="-45" b="1">
                <a:solidFill>
                  <a:srgbClr val="172034"/>
                </a:solidFill>
                <a:latin typeface="Trebuchet MS"/>
                <a:cs typeface="Trebuchet MS"/>
              </a:rPr>
              <a:t> </a:t>
            </a:r>
            <a:r>
              <a:rPr dirty="0" sz="1100" spc="-50" b="1">
                <a:solidFill>
                  <a:srgbClr val="172034"/>
                </a:solidFill>
                <a:latin typeface="Trebuchet MS"/>
                <a:cs typeface="Trebuchet MS"/>
              </a:rPr>
              <a:t>…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52" name="object 52" descr=""/>
          <p:cNvGrpSpPr/>
          <p:nvPr/>
        </p:nvGrpSpPr>
        <p:grpSpPr>
          <a:xfrm>
            <a:off x="4572000" y="2377439"/>
            <a:ext cx="4097654" cy="2557145"/>
            <a:chOff x="4572000" y="2377439"/>
            <a:chExt cx="4097654" cy="2557145"/>
          </a:xfrm>
        </p:grpSpPr>
        <p:pic>
          <p:nvPicPr>
            <p:cNvPr id="53" name="object 53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572000" y="2377439"/>
              <a:ext cx="390144" cy="420624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7068312" y="3471697"/>
              <a:ext cx="1517650" cy="396240"/>
            </a:xfrm>
            <a:custGeom>
              <a:avLst/>
              <a:gdLst/>
              <a:ahLst/>
              <a:cxnLst/>
              <a:rect l="l" t="t" r="r" b="b"/>
              <a:pathLst>
                <a:path w="1517650" h="396239">
                  <a:moveTo>
                    <a:pt x="169125" y="287921"/>
                  </a:moveTo>
                  <a:lnTo>
                    <a:pt x="0" y="287921"/>
                  </a:lnTo>
                  <a:lnTo>
                    <a:pt x="0" y="395960"/>
                  </a:lnTo>
                  <a:lnTo>
                    <a:pt x="169125" y="395960"/>
                  </a:lnTo>
                  <a:lnTo>
                    <a:pt x="169125" y="287921"/>
                  </a:lnTo>
                  <a:close/>
                </a:path>
                <a:path w="1517650" h="396239">
                  <a:moveTo>
                    <a:pt x="505802" y="0"/>
                  </a:moveTo>
                  <a:lnTo>
                    <a:pt x="336677" y="0"/>
                  </a:lnTo>
                  <a:lnTo>
                    <a:pt x="336677" y="395960"/>
                  </a:lnTo>
                  <a:lnTo>
                    <a:pt x="505802" y="395960"/>
                  </a:lnTo>
                  <a:lnTo>
                    <a:pt x="505802" y="0"/>
                  </a:lnTo>
                  <a:close/>
                </a:path>
                <a:path w="1517650" h="396239">
                  <a:moveTo>
                    <a:pt x="844130" y="83908"/>
                  </a:moveTo>
                  <a:lnTo>
                    <a:pt x="673481" y="83908"/>
                  </a:lnTo>
                  <a:lnTo>
                    <a:pt x="673481" y="395960"/>
                  </a:lnTo>
                  <a:lnTo>
                    <a:pt x="844130" y="395960"/>
                  </a:lnTo>
                  <a:lnTo>
                    <a:pt x="844130" y="83908"/>
                  </a:lnTo>
                  <a:close/>
                </a:path>
                <a:path w="1517650" h="396239">
                  <a:moveTo>
                    <a:pt x="1180807" y="42786"/>
                  </a:moveTo>
                  <a:lnTo>
                    <a:pt x="1011682" y="42786"/>
                  </a:lnTo>
                  <a:lnTo>
                    <a:pt x="1011682" y="395960"/>
                  </a:lnTo>
                  <a:lnTo>
                    <a:pt x="1180807" y="395960"/>
                  </a:lnTo>
                  <a:lnTo>
                    <a:pt x="1180807" y="42786"/>
                  </a:lnTo>
                  <a:close/>
                </a:path>
                <a:path w="1517650" h="396239">
                  <a:moveTo>
                    <a:pt x="1517484" y="200723"/>
                  </a:moveTo>
                  <a:lnTo>
                    <a:pt x="1348359" y="200723"/>
                  </a:lnTo>
                  <a:lnTo>
                    <a:pt x="1348359" y="395960"/>
                  </a:lnTo>
                  <a:lnTo>
                    <a:pt x="1517484" y="395960"/>
                  </a:lnTo>
                  <a:lnTo>
                    <a:pt x="1517484" y="200723"/>
                  </a:lnTo>
                  <a:close/>
                </a:path>
              </a:pathLst>
            </a:custGeom>
            <a:solidFill>
              <a:srgbClr val="38517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6984492" y="3869436"/>
              <a:ext cx="1685289" cy="0"/>
            </a:xfrm>
            <a:custGeom>
              <a:avLst/>
              <a:gdLst/>
              <a:ahLst/>
              <a:cxnLst/>
              <a:rect l="l" t="t" r="r" b="b"/>
              <a:pathLst>
                <a:path w="1685290" h="0">
                  <a:moveTo>
                    <a:pt x="0" y="0"/>
                  </a:moveTo>
                  <a:lnTo>
                    <a:pt x="1685035" y="0"/>
                  </a:lnTo>
                </a:path>
              </a:pathLst>
            </a:custGeom>
            <a:ln w="9144">
              <a:solidFill>
                <a:srgbClr val="D2DAE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6601967" y="2798063"/>
              <a:ext cx="0" cy="2136140"/>
            </a:xfrm>
            <a:custGeom>
              <a:avLst/>
              <a:gdLst/>
              <a:ahLst/>
              <a:cxnLst/>
              <a:rect l="l" t="t" r="r" b="b"/>
              <a:pathLst>
                <a:path w="0" h="2136140">
                  <a:moveTo>
                    <a:pt x="0" y="0"/>
                  </a:moveTo>
                  <a:lnTo>
                    <a:pt x="0" y="2136101"/>
                  </a:lnTo>
                </a:path>
              </a:pathLst>
            </a:custGeom>
            <a:ln w="12192">
              <a:solidFill>
                <a:srgbClr val="B3BCC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4660519" y="4162755"/>
            <a:ext cx="180721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latin typeface="Microsoft Sans Serif"/>
                <a:cs typeface="Microsoft Sans Serif"/>
              </a:rPr>
              <a:t>Данные</a:t>
            </a:r>
            <a:r>
              <a:rPr dirty="0" sz="1000" spc="-4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MPD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показывают,</a:t>
            </a:r>
            <a:r>
              <a:rPr dirty="0" sz="1000" spc="-4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что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4440682" y="4314850"/>
            <a:ext cx="224790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20">
                <a:latin typeface="Microsoft Sans Serif"/>
                <a:cs typeface="Microsoft Sans Serif"/>
              </a:rPr>
              <a:t>экономические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и</a:t>
            </a:r>
            <a:r>
              <a:rPr dirty="0" sz="1000" spc="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транспортные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связи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4608703" y="4467859"/>
            <a:ext cx="191135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latin typeface="Microsoft Sans Serif"/>
                <a:cs typeface="Microsoft Sans Serif"/>
              </a:rPr>
              <a:t>могут</a:t>
            </a:r>
            <a:r>
              <a:rPr dirty="0" sz="1000" spc="-4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способствовать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развитию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4416297" y="4617211"/>
            <a:ext cx="2294890" cy="179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10">
                <a:latin typeface="Microsoft Sans Serif"/>
                <a:cs typeface="Microsoft Sans Serif"/>
              </a:rPr>
              <a:t>туризма</a:t>
            </a:r>
            <a:r>
              <a:rPr dirty="0" sz="1000" spc="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в</a:t>
            </a:r>
            <a:r>
              <a:rPr dirty="0" sz="1000" spc="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взаимосвязанных регионах.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89212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8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054342" y="3491865"/>
            <a:ext cx="20002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0">
                <a:solidFill>
                  <a:srgbClr val="172034"/>
                </a:solidFill>
                <a:latin typeface="Trebuchet MS"/>
                <a:cs typeface="Trebuchet MS"/>
              </a:rPr>
              <a:t>18,46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7392161" y="3224860"/>
            <a:ext cx="200025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0">
                <a:solidFill>
                  <a:srgbClr val="172034"/>
                </a:solidFill>
                <a:latin typeface="Trebuchet MS"/>
                <a:cs typeface="Trebuchet MS"/>
              </a:rPr>
              <a:t>67,69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729473" y="3303269"/>
            <a:ext cx="20002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0">
                <a:solidFill>
                  <a:srgbClr val="172034"/>
                </a:solidFill>
                <a:latin typeface="Trebuchet MS"/>
                <a:cs typeface="Trebuchet MS"/>
              </a:rPr>
              <a:t>53,33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8066913" y="3263849"/>
            <a:ext cx="200025" cy="117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0">
                <a:solidFill>
                  <a:srgbClr val="172034"/>
                </a:solidFill>
                <a:latin typeface="Trebuchet MS"/>
                <a:cs typeface="Trebuchet MS"/>
              </a:rPr>
              <a:t>60,51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8404606" y="3411473"/>
            <a:ext cx="20002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10">
                <a:solidFill>
                  <a:srgbClr val="172034"/>
                </a:solidFill>
                <a:latin typeface="Trebuchet MS"/>
                <a:cs typeface="Trebuchet MS"/>
              </a:rPr>
              <a:t>33,33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7078405" y="3813923"/>
            <a:ext cx="128270" cy="36258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25">
                <a:solidFill>
                  <a:srgbClr val="172034"/>
                </a:solidFill>
                <a:latin typeface="Trebuchet MS"/>
                <a:cs typeface="Trebuchet MS"/>
              </a:rPr>
              <a:t>Inpatient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7415463" y="3799732"/>
            <a:ext cx="128270" cy="44767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10">
                <a:solidFill>
                  <a:srgbClr val="172034"/>
                </a:solidFill>
                <a:latin typeface="Trebuchet MS"/>
                <a:cs typeface="Trebuchet MS"/>
              </a:rPr>
              <a:t>Outpatient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7753156" y="3797590"/>
            <a:ext cx="128270" cy="45021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10">
                <a:solidFill>
                  <a:srgbClr val="172034"/>
                </a:solidFill>
                <a:latin typeface="Trebuchet MS"/>
                <a:cs typeface="Trebuchet MS"/>
              </a:rPr>
              <a:t>Laboratory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8090596" y="3808684"/>
            <a:ext cx="128270" cy="37528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10">
                <a:solidFill>
                  <a:srgbClr val="172034"/>
                </a:solidFill>
                <a:latin typeface="Trebuchet MS"/>
                <a:cs typeface="Trebuchet MS"/>
              </a:rPr>
              <a:t>Medicine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8428288" y="3812058"/>
            <a:ext cx="128270" cy="42100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25">
                <a:solidFill>
                  <a:srgbClr val="172034"/>
                </a:solidFill>
                <a:latin typeface="Trebuchet MS"/>
                <a:cs typeface="Trebuchet MS"/>
              </a:rPr>
              <a:t>Preventive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6930897" y="2713685"/>
            <a:ext cx="1798955" cy="3321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10"/>
              </a:spcBef>
            </a:pPr>
            <a:r>
              <a:rPr dirty="0" sz="1000" i="1">
                <a:latin typeface="Trebuchet MS"/>
                <a:cs typeface="Trebuchet MS"/>
              </a:rPr>
              <a:t>Доля</a:t>
            </a:r>
            <a:r>
              <a:rPr dirty="0" sz="1000" spc="-40" i="1">
                <a:latin typeface="Trebuchet MS"/>
                <a:cs typeface="Trebuchet MS"/>
              </a:rPr>
              <a:t> </a:t>
            </a:r>
            <a:r>
              <a:rPr dirty="0" sz="1000" i="1">
                <a:latin typeface="Trebuchet MS"/>
                <a:cs typeface="Trebuchet MS"/>
              </a:rPr>
              <a:t>поездок</a:t>
            </a:r>
            <a:r>
              <a:rPr dirty="0" sz="1000" spc="-55" i="1">
                <a:latin typeface="Trebuchet MS"/>
                <a:cs typeface="Trebuchet MS"/>
              </a:rPr>
              <a:t> </a:t>
            </a:r>
            <a:r>
              <a:rPr dirty="0" sz="1000" i="1">
                <a:latin typeface="Trebuchet MS"/>
                <a:cs typeface="Trebuchet MS"/>
              </a:rPr>
              <a:t>за рубеж</a:t>
            </a:r>
            <a:r>
              <a:rPr dirty="0" sz="1000" spc="-10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Trebuchet MS"/>
                <a:cs typeface="Trebuchet MS"/>
              </a:rPr>
              <a:t>по</a:t>
            </a:r>
            <a:endParaRPr sz="1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1000" i="1">
                <a:latin typeface="Trebuchet MS"/>
                <a:cs typeface="Trebuchet MS"/>
              </a:rPr>
              <a:t>медицинским</a:t>
            </a:r>
            <a:r>
              <a:rPr dirty="0" sz="1000" spc="-55" i="1">
                <a:latin typeface="Trebuchet MS"/>
                <a:cs typeface="Trebuchet MS"/>
              </a:rPr>
              <a:t> </a:t>
            </a:r>
            <a:r>
              <a:rPr dirty="0" sz="1000" i="1">
                <a:latin typeface="Trebuchet MS"/>
                <a:cs typeface="Trebuchet MS"/>
              </a:rPr>
              <a:t>расходам,</a:t>
            </a:r>
            <a:r>
              <a:rPr dirty="0" sz="1000" spc="-40" i="1">
                <a:latin typeface="Trebuchet MS"/>
                <a:cs typeface="Trebuchet MS"/>
              </a:rPr>
              <a:t> </a:t>
            </a:r>
            <a:r>
              <a:rPr dirty="0" sz="1000" spc="-20" i="1">
                <a:latin typeface="Trebuchet MS"/>
                <a:cs typeface="Trebuchet MS"/>
              </a:rPr>
              <a:t>2024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7038213" y="4280103"/>
            <a:ext cx="1605280" cy="6369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L="12700" marR="5080" indent="-5715">
              <a:lnSpc>
                <a:spcPct val="100000"/>
              </a:lnSpc>
              <a:spcBef>
                <a:spcPts val="110"/>
              </a:spcBef>
            </a:pPr>
            <a:r>
              <a:rPr dirty="0" sz="1000" i="1">
                <a:latin typeface="Trebuchet MS"/>
                <a:cs typeface="Trebuchet MS"/>
              </a:rPr>
              <a:t>Данные</a:t>
            </a:r>
            <a:r>
              <a:rPr dirty="0" sz="1000" spc="-20" i="1">
                <a:latin typeface="Trebuchet MS"/>
                <a:cs typeface="Trebuchet MS"/>
              </a:rPr>
              <a:t> </a:t>
            </a:r>
            <a:r>
              <a:rPr dirty="0" sz="1000" i="1">
                <a:latin typeface="Trebuchet MS"/>
                <a:cs typeface="Trebuchet MS"/>
              </a:rPr>
              <a:t>указывают</a:t>
            </a:r>
            <a:r>
              <a:rPr dirty="0" sz="1000" spc="-60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Trebuchet MS"/>
                <a:cs typeface="Trebuchet MS"/>
              </a:rPr>
              <a:t>на </a:t>
            </a:r>
            <a:r>
              <a:rPr dirty="0" sz="1000" i="1">
                <a:latin typeface="Trebuchet MS"/>
                <a:cs typeface="Trebuchet MS"/>
              </a:rPr>
              <a:t>необходимость</a:t>
            </a:r>
            <a:r>
              <a:rPr dirty="0" sz="1000" spc="-50" i="1">
                <a:latin typeface="Trebuchet MS"/>
                <a:cs typeface="Trebuchet MS"/>
              </a:rPr>
              <a:t> </a:t>
            </a:r>
            <a:r>
              <a:rPr dirty="0" sz="1000" spc="-10" i="1">
                <a:latin typeface="Trebuchet MS"/>
                <a:cs typeface="Trebuchet MS"/>
              </a:rPr>
              <a:t>развития </a:t>
            </a:r>
            <a:r>
              <a:rPr dirty="0" sz="1000" i="1">
                <a:latin typeface="Trebuchet MS"/>
                <a:cs typeface="Trebuchet MS"/>
              </a:rPr>
              <a:t>медицинского</a:t>
            </a:r>
            <a:r>
              <a:rPr dirty="0" sz="1000" spc="-70" i="1">
                <a:latin typeface="Trebuchet MS"/>
                <a:cs typeface="Trebuchet MS"/>
              </a:rPr>
              <a:t> </a:t>
            </a:r>
            <a:r>
              <a:rPr dirty="0" sz="1000" i="1">
                <a:latin typeface="Trebuchet MS"/>
                <a:cs typeface="Trebuchet MS"/>
              </a:rPr>
              <a:t>туризма</a:t>
            </a:r>
            <a:r>
              <a:rPr dirty="0" sz="1000" spc="10" i="1">
                <a:latin typeface="Trebuchet MS"/>
                <a:cs typeface="Trebuchet MS"/>
              </a:rPr>
              <a:t> </a:t>
            </a:r>
            <a:r>
              <a:rPr dirty="0" sz="1000" spc="-50" i="1">
                <a:latin typeface="Trebuchet MS"/>
                <a:cs typeface="Trebuchet MS"/>
              </a:rPr>
              <a:t>в </a:t>
            </a:r>
            <a:r>
              <a:rPr dirty="0" sz="1000" spc="-10" i="1">
                <a:latin typeface="Trebuchet MS"/>
                <a:cs typeface="Trebuchet MS"/>
              </a:rPr>
              <a:t>Индонезии.</a:t>
            </a:r>
            <a:endParaRPr sz="1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5139" cy="167640"/>
          </a:xfrm>
          <a:custGeom>
            <a:avLst/>
            <a:gdLst/>
            <a:ahLst/>
            <a:cxnLst/>
            <a:rect l="l" t="t" r="r" b="b"/>
            <a:pathLst>
              <a:path w="1755139" h="167640">
                <a:moveTo>
                  <a:pt x="1755139" y="0"/>
                </a:moveTo>
                <a:lnTo>
                  <a:pt x="0" y="0"/>
                </a:lnTo>
                <a:lnTo>
                  <a:pt x="0" y="167436"/>
                </a:lnTo>
                <a:lnTo>
                  <a:pt x="1755139" y="167436"/>
                </a:lnTo>
                <a:lnTo>
                  <a:pt x="175513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4408" y="441401"/>
            <a:ext cx="830262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F81BC"/>
                </a:solidFill>
              </a:rPr>
              <a:t>ВНЕДРЕНИЕ</a:t>
            </a:r>
            <a:r>
              <a:rPr dirty="0" spc="-25">
                <a:solidFill>
                  <a:srgbClr val="4F81BC"/>
                </a:solidFill>
              </a:rPr>
              <a:t> </a:t>
            </a:r>
            <a:r>
              <a:rPr dirty="0">
                <a:solidFill>
                  <a:srgbClr val="4F81BC"/>
                </a:solidFill>
              </a:rPr>
              <a:t>ИИ</a:t>
            </a:r>
            <a:r>
              <a:rPr dirty="0" spc="-30">
                <a:solidFill>
                  <a:srgbClr val="4F81BC"/>
                </a:solidFill>
              </a:rPr>
              <a:t> </a:t>
            </a:r>
            <a:r>
              <a:rPr dirty="0"/>
              <a:t>В</a:t>
            </a:r>
            <a:r>
              <a:rPr dirty="0" spc="-25"/>
              <a:t> </a:t>
            </a:r>
            <a:r>
              <a:rPr dirty="0"/>
              <a:t>ЭКОНОМИЧЕСКУЮ</a:t>
            </a:r>
            <a:r>
              <a:rPr dirty="0" spc="-25"/>
              <a:t> </a:t>
            </a:r>
            <a:r>
              <a:rPr dirty="0"/>
              <a:t>ПЕРЕПИСЬ</a:t>
            </a:r>
            <a:r>
              <a:rPr dirty="0" spc="-45"/>
              <a:t> </a:t>
            </a:r>
            <a:r>
              <a:rPr dirty="0" spc="-20"/>
              <a:t>2026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4408" y="807542"/>
            <a:ext cx="874394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0" b="1">
                <a:solidFill>
                  <a:srgbClr val="172034"/>
                </a:solidFill>
                <a:latin typeface="Arial"/>
                <a:cs typeface="Arial"/>
              </a:rPr>
              <a:t>ГОДА</a:t>
            </a:r>
            <a:endParaRPr sz="24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58823"/>
            <a:ext cx="1331976" cy="2252472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3974591"/>
            <a:ext cx="2414016" cy="1167384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0" y="3681933"/>
            <a:ext cx="1225550" cy="164465"/>
          </a:xfrm>
          <a:custGeom>
            <a:avLst/>
            <a:gdLst/>
            <a:ahLst/>
            <a:cxnLst/>
            <a:rect l="l" t="t" r="r" b="b"/>
            <a:pathLst>
              <a:path w="1225550" h="164464">
                <a:moveTo>
                  <a:pt x="1225016" y="0"/>
                </a:moveTo>
                <a:lnTo>
                  <a:pt x="0" y="0"/>
                </a:lnTo>
                <a:lnTo>
                  <a:pt x="0" y="164388"/>
                </a:lnTo>
                <a:lnTo>
                  <a:pt x="1225016" y="164388"/>
                </a:lnTo>
                <a:lnTo>
                  <a:pt x="122501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 descr=""/>
          <p:cNvGrpSpPr/>
          <p:nvPr/>
        </p:nvGrpSpPr>
        <p:grpSpPr>
          <a:xfrm>
            <a:off x="1487424" y="1603247"/>
            <a:ext cx="5227320" cy="1996439"/>
            <a:chOff x="1487424" y="1603247"/>
            <a:chExt cx="5227320" cy="1996439"/>
          </a:xfrm>
        </p:grpSpPr>
        <p:sp>
          <p:nvSpPr>
            <p:cNvPr id="9" name="object 9" descr=""/>
            <p:cNvSpPr/>
            <p:nvPr/>
          </p:nvSpPr>
          <p:spPr>
            <a:xfrm>
              <a:off x="1493520" y="1609343"/>
              <a:ext cx="5212080" cy="1981200"/>
            </a:xfrm>
            <a:custGeom>
              <a:avLst/>
              <a:gdLst/>
              <a:ahLst/>
              <a:cxnLst/>
              <a:rect l="l" t="t" r="r" b="b"/>
              <a:pathLst>
                <a:path w="5212080" h="1981200">
                  <a:moveTo>
                    <a:pt x="4996307" y="0"/>
                  </a:moveTo>
                  <a:lnTo>
                    <a:pt x="215646" y="0"/>
                  </a:lnTo>
                  <a:lnTo>
                    <a:pt x="166243" y="5714"/>
                  </a:lnTo>
                  <a:lnTo>
                    <a:pt x="120777" y="21970"/>
                  </a:lnTo>
                  <a:lnTo>
                    <a:pt x="80772" y="47370"/>
                  </a:lnTo>
                  <a:lnTo>
                    <a:pt x="47371" y="80899"/>
                  </a:lnTo>
                  <a:lnTo>
                    <a:pt x="21971" y="120903"/>
                  </a:lnTo>
                  <a:lnTo>
                    <a:pt x="5715" y="166242"/>
                  </a:lnTo>
                  <a:lnTo>
                    <a:pt x="0" y="215772"/>
                  </a:lnTo>
                  <a:lnTo>
                    <a:pt x="0" y="1764918"/>
                  </a:lnTo>
                  <a:lnTo>
                    <a:pt x="5715" y="1814448"/>
                  </a:lnTo>
                  <a:lnTo>
                    <a:pt x="21971" y="1859914"/>
                  </a:lnTo>
                  <a:lnTo>
                    <a:pt x="47371" y="1899919"/>
                  </a:lnTo>
                  <a:lnTo>
                    <a:pt x="80772" y="1933320"/>
                  </a:lnTo>
                  <a:lnTo>
                    <a:pt x="120777" y="1958720"/>
                  </a:lnTo>
                  <a:lnTo>
                    <a:pt x="166243" y="1974977"/>
                  </a:lnTo>
                  <a:lnTo>
                    <a:pt x="215646" y="1980691"/>
                  </a:lnTo>
                  <a:lnTo>
                    <a:pt x="4996307" y="1980691"/>
                  </a:lnTo>
                  <a:lnTo>
                    <a:pt x="5045709" y="1974977"/>
                  </a:lnTo>
                  <a:lnTo>
                    <a:pt x="5091049" y="1958720"/>
                  </a:lnTo>
                  <a:lnTo>
                    <a:pt x="5131181" y="1933320"/>
                  </a:lnTo>
                  <a:lnTo>
                    <a:pt x="5164582" y="1899919"/>
                  </a:lnTo>
                  <a:lnTo>
                    <a:pt x="5189982" y="1859914"/>
                  </a:lnTo>
                  <a:lnTo>
                    <a:pt x="5206237" y="1814448"/>
                  </a:lnTo>
                  <a:lnTo>
                    <a:pt x="5211953" y="1764918"/>
                  </a:lnTo>
                  <a:lnTo>
                    <a:pt x="5211953" y="215772"/>
                  </a:lnTo>
                  <a:lnTo>
                    <a:pt x="5206237" y="166242"/>
                  </a:lnTo>
                  <a:lnTo>
                    <a:pt x="5189982" y="120903"/>
                  </a:lnTo>
                  <a:lnTo>
                    <a:pt x="5164582" y="80899"/>
                  </a:lnTo>
                  <a:lnTo>
                    <a:pt x="5131181" y="47370"/>
                  </a:lnTo>
                  <a:lnTo>
                    <a:pt x="5091049" y="21970"/>
                  </a:lnTo>
                  <a:lnTo>
                    <a:pt x="5045709" y="5714"/>
                  </a:lnTo>
                  <a:lnTo>
                    <a:pt x="4996307" y="0"/>
                  </a:lnTo>
                  <a:close/>
                </a:path>
              </a:pathLst>
            </a:custGeom>
            <a:solidFill>
              <a:srgbClr val="D9DE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495044" y="1610867"/>
              <a:ext cx="5212080" cy="1981200"/>
            </a:xfrm>
            <a:custGeom>
              <a:avLst/>
              <a:gdLst/>
              <a:ahLst/>
              <a:cxnLst/>
              <a:rect l="l" t="t" r="r" b="b"/>
              <a:pathLst>
                <a:path w="5212080" h="1981200">
                  <a:moveTo>
                    <a:pt x="0" y="215772"/>
                  </a:moveTo>
                  <a:lnTo>
                    <a:pt x="5715" y="166242"/>
                  </a:lnTo>
                  <a:lnTo>
                    <a:pt x="21971" y="120903"/>
                  </a:lnTo>
                  <a:lnTo>
                    <a:pt x="47371" y="80898"/>
                  </a:lnTo>
                  <a:lnTo>
                    <a:pt x="80772" y="47370"/>
                  </a:lnTo>
                  <a:lnTo>
                    <a:pt x="120777" y="21970"/>
                  </a:lnTo>
                  <a:lnTo>
                    <a:pt x="166243" y="5714"/>
                  </a:lnTo>
                  <a:lnTo>
                    <a:pt x="215645" y="0"/>
                  </a:lnTo>
                  <a:lnTo>
                    <a:pt x="4996307" y="0"/>
                  </a:lnTo>
                  <a:lnTo>
                    <a:pt x="5045709" y="5714"/>
                  </a:lnTo>
                  <a:lnTo>
                    <a:pt x="5091049" y="21970"/>
                  </a:lnTo>
                  <a:lnTo>
                    <a:pt x="5131181" y="47370"/>
                  </a:lnTo>
                  <a:lnTo>
                    <a:pt x="5164582" y="80898"/>
                  </a:lnTo>
                  <a:lnTo>
                    <a:pt x="5189982" y="120903"/>
                  </a:lnTo>
                  <a:lnTo>
                    <a:pt x="5206237" y="166242"/>
                  </a:lnTo>
                  <a:lnTo>
                    <a:pt x="5211953" y="215772"/>
                  </a:lnTo>
                  <a:lnTo>
                    <a:pt x="5211953" y="1764918"/>
                  </a:lnTo>
                  <a:lnTo>
                    <a:pt x="5206237" y="1814448"/>
                  </a:lnTo>
                  <a:lnTo>
                    <a:pt x="5189982" y="1859914"/>
                  </a:lnTo>
                  <a:lnTo>
                    <a:pt x="5164582" y="1899919"/>
                  </a:lnTo>
                  <a:lnTo>
                    <a:pt x="5131181" y="1933320"/>
                  </a:lnTo>
                  <a:lnTo>
                    <a:pt x="5091049" y="1958720"/>
                  </a:lnTo>
                  <a:lnTo>
                    <a:pt x="5045709" y="1974977"/>
                  </a:lnTo>
                  <a:lnTo>
                    <a:pt x="4996307" y="1980691"/>
                  </a:lnTo>
                  <a:lnTo>
                    <a:pt x="215645" y="1980691"/>
                  </a:lnTo>
                  <a:lnTo>
                    <a:pt x="166243" y="1974977"/>
                  </a:lnTo>
                  <a:lnTo>
                    <a:pt x="120777" y="1958720"/>
                  </a:lnTo>
                  <a:lnTo>
                    <a:pt x="80772" y="1933320"/>
                  </a:lnTo>
                  <a:lnTo>
                    <a:pt x="47371" y="1899919"/>
                  </a:lnTo>
                  <a:lnTo>
                    <a:pt x="21971" y="1859914"/>
                  </a:lnTo>
                  <a:lnTo>
                    <a:pt x="5715" y="1814448"/>
                  </a:lnTo>
                  <a:lnTo>
                    <a:pt x="0" y="1764918"/>
                  </a:lnTo>
                  <a:lnTo>
                    <a:pt x="0" y="215772"/>
                  </a:lnTo>
                  <a:close/>
                </a:path>
              </a:pathLst>
            </a:custGeom>
            <a:ln w="1524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1699641" y="1579241"/>
            <a:ext cx="3771265" cy="47625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dirty="0" sz="1400" spc="-25">
                <a:latin typeface="Microsoft Sans Serif"/>
                <a:cs typeface="Microsoft Sans Serif"/>
              </a:rPr>
              <a:t>Экономическая</a:t>
            </a:r>
            <a:r>
              <a:rPr dirty="0" sz="1400" spc="3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перепись</a:t>
            </a:r>
            <a:r>
              <a:rPr dirty="0" sz="1400" spc="1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2026</a:t>
            </a:r>
            <a:r>
              <a:rPr dirty="0" sz="1400" spc="-50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года</a:t>
            </a:r>
            <a:r>
              <a:rPr dirty="0" sz="1400" spc="-4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(SE2026)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>
                <a:solidFill>
                  <a:srgbClr val="4F81BC"/>
                </a:solidFill>
                <a:latin typeface="Microsoft Sans Serif"/>
                <a:cs typeface="Microsoft Sans Serif"/>
              </a:rPr>
              <a:t>Пятая</a:t>
            </a:r>
            <a:r>
              <a:rPr dirty="0" sz="1400" spc="-1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5">
                <a:solidFill>
                  <a:srgbClr val="4F81BC"/>
                </a:solidFill>
                <a:latin typeface="Microsoft Sans Serif"/>
                <a:cs typeface="Microsoft Sans Serif"/>
              </a:rPr>
              <a:t>экономическая</a:t>
            </a:r>
            <a:r>
              <a:rPr dirty="0" sz="1400" spc="35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4F81BC"/>
                </a:solidFill>
                <a:latin typeface="Microsoft Sans Serif"/>
                <a:cs typeface="Microsoft Sans Serif"/>
              </a:rPr>
              <a:t>перепись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707007" y="3114547"/>
            <a:ext cx="43764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4F81BC"/>
                </a:solidFill>
                <a:latin typeface="Microsoft Sans Serif"/>
                <a:cs typeface="Microsoft Sans Serif"/>
              </a:rPr>
              <a:t>Экономическая</a:t>
            </a:r>
            <a:r>
              <a:rPr dirty="0" sz="1200" spc="-4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4F81BC"/>
                </a:solidFill>
                <a:latin typeface="Microsoft Sans Serif"/>
                <a:cs typeface="Microsoft Sans Serif"/>
              </a:rPr>
              <a:t>перепись</a:t>
            </a:r>
            <a:r>
              <a:rPr dirty="0" sz="1200" spc="30">
                <a:solidFill>
                  <a:srgbClr val="4F81BC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проводится</a:t>
            </a:r>
            <a:r>
              <a:rPr dirty="0" sz="1200" spc="-4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раз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в</a:t>
            </a:r>
            <a:r>
              <a:rPr dirty="0" sz="1200" spc="-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десять</a:t>
            </a:r>
            <a:r>
              <a:rPr dirty="0" sz="1200" spc="10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лет,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в</a:t>
            </a:r>
            <a:r>
              <a:rPr dirty="0" sz="1200" spc="15">
                <a:latin typeface="Microsoft Sans Serif"/>
                <a:cs typeface="Microsoft Sans Serif"/>
              </a:rPr>
              <a:t> </a:t>
            </a:r>
            <a:r>
              <a:rPr dirty="0" sz="1200" spc="-20">
                <a:latin typeface="Microsoft Sans Serif"/>
                <a:cs typeface="Microsoft Sans Serif"/>
              </a:rPr>
              <a:t>год, </a:t>
            </a:r>
            <a:r>
              <a:rPr dirty="0" sz="1200" spc="-10">
                <a:latin typeface="Microsoft Sans Serif"/>
                <a:cs typeface="Microsoft Sans Serif"/>
              </a:rPr>
              <a:t>оканчивающийся</a:t>
            </a:r>
            <a:r>
              <a:rPr dirty="0" sz="1200" spc="-25">
                <a:latin typeface="Microsoft Sans Serif"/>
                <a:cs typeface="Microsoft Sans Serif"/>
              </a:rPr>
              <a:t> </a:t>
            </a:r>
            <a:r>
              <a:rPr dirty="0" sz="1200">
                <a:latin typeface="Microsoft Sans Serif"/>
                <a:cs typeface="Microsoft Sans Serif"/>
              </a:rPr>
              <a:t>на</a:t>
            </a:r>
            <a:r>
              <a:rPr dirty="0" sz="1200" spc="20"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4F81BC"/>
                </a:solidFill>
                <a:latin typeface="Microsoft Sans Serif"/>
                <a:cs typeface="Microsoft Sans Serif"/>
              </a:rPr>
              <a:t>«6».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1594103" y="2258313"/>
            <a:ext cx="5022850" cy="1359535"/>
            <a:chOff x="1594103" y="2258313"/>
            <a:chExt cx="5022850" cy="1359535"/>
          </a:xfrm>
        </p:grpSpPr>
        <p:sp>
          <p:nvSpPr>
            <p:cNvPr id="14" name="object 14" descr=""/>
            <p:cNvSpPr/>
            <p:nvPr/>
          </p:nvSpPr>
          <p:spPr>
            <a:xfrm>
              <a:off x="1594104" y="2758439"/>
              <a:ext cx="3568065" cy="260350"/>
            </a:xfrm>
            <a:custGeom>
              <a:avLst/>
              <a:gdLst/>
              <a:ahLst/>
              <a:cxnLst/>
              <a:rect l="l" t="t" r="r" b="b"/>
              <a:pathLst>
                <a:path w="3568065" h="260350">
                  <a:moveTo>
                    <a:pt x="127000" y="127762"/>
                  </a:moveTo>
                  <a:lnTo>
                    <a:pt x="121920" y="103124"/>
                  </a:lnTo>
                  <a:lnTo>
                    <a:pt x="108458" y="82931"/>
                  </a:lnTo>
                  <a:lnTo>
                    <a:pt x="88265" y="69342"/>
                  </a:lnTo>
                  <a:lnTo>
                    <a:pt x="63500" y="64262"/>
                  </a:lnTo>
                  <a:lnTo>
                    <a:pt x="38735" y="69342"/>
                  </a:lnTo>
                  <a:lnTo>
                    <a:pt x="18542" y="82931"/>
                  </a:lnTo>
                  <a:lnTo>
                    <a:pt x="4953" y="103124"/>
                  </a:lnTo>
                  <a:lnTo>
                    <a:pt x="0" y="127762"/>
                  </a:lnTo>
                  <a:lnTo>
                    <a:pt x="4953" y="152527"/>
                  </a:lnTo>
                  <a:lnTo>
                    <a:pt x="18542" y="172720"/>
                  </a:lnTo>
                  <a:lnTo>
                    <a:pt x="38735" y="186309"/>
                  </a:lnTo>
                  <a:lnTo>
                    <a:pt x="63500" y="191389"/>
                  </a:lnTo>
                  <a:lnTo>
                    <a:pt x="88265" y="186309"/>
                  </a:lnTo>
                  <a:lnTo>
                    <a:pt x="108458" y="172720"/>
                  </a:lnTo>
                  <a:lnTo>
                    <a:pt x="121920" y="152527"/>
                  </a:lnTo>
                  <a:lnTo>
                    <a:pt x="127000" y="127762"/>
                  </a:lnTo>
                  <a:close/>
                </a:path>
                <a:path w="3568065" h="260350">
                  <a:moveTo>
                    <a:pt x="168262" y="122936"/>
                  </a:moveTo>
                  <a:lnTo>
                    <a:pt x="130175" y="122936"/>
                  </a:lnTo>
                  <a:lnTo>
                    <a:pt x="130175" y="132461"/>
                  </a:lnTo>
                  <a:lnTo>
                    <a:pt x="168262" y="132461"/>
                  </a:lnTo>
                  <a:lnTo>
                    <a:pt x="168262" y="122936"/>
                  </a:lnTo>
                  <a:close/>
                </a:path>
                <a:path w="3568065" h="260350">
                  <a:moveTo>
                    <a:pt x="768096" y="122936"/>
                  </a:moveTo>
                  <a:lnTo>
                    <a:pt x="756031" y="122936"/>
                  </a:lnTo>
                  <a:lnTo>
                    <a:pt x="747268" y="79375"/>
                  </a:lnTo>
                  <a:lnTo>
                    <a:pt x="719455" y="38100"/>
                  </a:lnTo>
                  <a:lnTo>
                    <a:pt x="678180" y="10160"/>
                  </a:lnTo>
                  <a:lnTo>
                    <a:pt x="627634" y="0"/>
                  </a:lnTo>
                  <a:lnTo>
                    <a:pt x="331978" y="0"/>
                  </a:lnTo>
                  <a:lnTo>
                    <a:pt x="281559" y="10160"/>
                  </a:lnTo>
                  <a:lnTo>
                    <a:pt x="240284" y="38100"/>
                  </a:lnTo>
                  <a:lnTo>
                    <a:pt x="212471" y="79375"/>
                  </a:lnTo>
                  <a:lnTo>
                    <a:pt x="203581" y="122936"/>
                  </a:lnTo>
                  <a:lnTo>
                    <a:pt x="196723" y="122936"/>
                  </a:lnTo>
                  <a:lnTo>
                    <a:pt x="196723" y="132461"/>
                  </a:lnTo>
                  <a:lnTo>
                    <a:pt x="202692" y="132461"/>
                  </a:lnTo>
                  <a:lnTo>
                    <a:pt x="212471" y="180467"/>
                  </a:lnTo>
                  <a:lnTo>
                    <a:pt x="240284" y="221742"/>
                  </a:lnTo>
                  <a:lnTo>
                    <a:pt x="281559" y="249682"/>
                  </a:lnTo>
                  <a:lnTo>
                    <a:pt x="331978" y="259842"/>
                  </a:lnTo>
                  <a:lnTo>
                    <a:pt x="627634" y="259842"/>
                  </a:lnTo>
                  <a:lnTo>
                    <a:pt x="678180" y="249682"/>
                  </a:lnTo>
                  <a:lnTo>
                    <a:pt x="719455" y="221742"/>
                  </a:lnTo>
                  <a:lnTo>
                    <a:pt x="747268" y="180467"/>
                  </a:lnTo>
                  <a:lnTo>
                    <a:pt x="756920" y="132461"/>
                  </a:lnTo>
                  <a:lnTo>
                    <a:pt x="768096" y="132461"/>
                  </a:lnTo>
                  <a:lnTo>
                    <a:pt x="768096" y="122936"/>
                  </a:lnTo>
                  <a:close/>
                </a:path>
                <a:path w="3568065" h="260350">
                  <a:moveTo>
                    <a:pt x="834758" y="122936"/>
                  </a:moveTo>
                  <a:lnTo>
                    <a:pt x="796671" y="122936"/>
                  </a:lnTo>
                  <a:lnTo>
                    <a:pt x="796671" y="132461"/>
                  </a:lnTo>
                  <a:lnTo>
                    <a:pt x="834758" y="132461"/>
                  </a:lnTo>
                  <a:lnTo>
                    <a:pt x="834758" y="122936"/>
                  </a:lnTo>
                  <a:close/>
                </a:path>
                <a:path w="3568065" h="260350">
                  <a:moveTo>
                    <a:pt x="901433" y="122936"/>
                  </a:moveTo>
                  <a:lnTo>
                    <a:pt x="863346" y="122936"/>
                  </a:lnTo>
                  <a:lnTo>
                    <a:pt x="863346" y="132461"/>
                  </a:lnTo>
                  <a:lnTo>
                    <a:pt x="901433" y="132461"/>
                  </a:lnTo>
                  <a:lnTo>
                    <a:pt x="901433" y="122936"/>
                  </a:lnTo>
                  <a:close/>
                </a:path>
                <a:path w="3568065" h="260350">
                  <a:moveTo>
                    <a:pt x="968108" y="122936"/>
                  </a:moveTo>
                  <a:lnTo>
                    <a:pt x="930021" y="122936"/>
                  </a:lnTo>
                  <a:lnTo>
                    <a:pt x="930021" y="132461"/>
                  </a:lnTo>
                  <a:lnTo>
                    <a:pt x="968108" y="132461"/>
                  </a:lnTo>
                  <a:lnTo>
                    <a:pt x="968108" y="122936"/>
                  </a:lnTo>
                  <a:close/>
                </a:path>
                <a:path w="3568065" h="260350">
                  <a:moveTo>
                    <a:pt x="1034656" y="122936"/>
                  </a:moveTo>
                  <a:lnTo>
                    <a:pt x="996569" y="122936"/>
                  </a:lnTo>
                  <a:lnTo>
                    <a:pt x="996569" y="132461"/>
                  </a:lnTo>
                  <a:lnTo>
                    <a:pt x="1034656" y="132461"/>
                  </a:lnTo>
                  <a:lnTo>
                    <a:pt x="1034656" y="122936"/>
                  </a:lnTo>
                  <a:close/>
                </a:path>
                <a:path w="3568065" h="260350">
                  <a:moveTo>
                    <a:pt x="1101331" y="122936"/>
                  </a:moveTo>
                  <a:lnTo>
                    <a:pt x="1063244" y="122936"/>
                  </a:lnTo>
                  <a:lnTo>
                    <a:pt x="1063244" y="132461"/>
                  </a:lnTo>
                  <a:lnTo>
                    <a:pt x="1101331" y="132461"/>
                  </a:lnTo>
                  <a:lnTo>
                    <a:pt x="1101331" y="122936"/>
                  </a:lnTo>
                  <a:close/>
                </a:path>
                <a:path w="3568065" h="260350">
                  <a:moveTo>
                    <a:pt x="1168006" y="122936"/>
                  </a:moveTo>
                  <a:lnTo>
                    <a:pt x="1129919" y="122936"/>
                  </a:lnTo>
                  <a:lnTo>
                    <a:pt x="1129919" y="132461"/>
                  </a:lnTo>
                  <a:lnTo>
                    <a:pt x="1168006" y="132461"/>
                  </a:lnTo>
                  <a:lnTo>
                    <a:pt x="1168006" y="122936"/>
                  </a:lnTo>
                  <a:close/>
                </a:path>
                <a:path w="3568065" h="260350">
                  <a:moveTo>
                    <a:pt x="1234681" y="122936"/>
                  </a:moveTo>
                  <a:lnTo>
                    <a:pt x="1196594" y="122936"/>
                  </a:lnTo>
                  <a:lnTo>
                    <a:pt x="1196594" y="132461"/>
                  </a:lnTo>
                  <a:lnTo>
                    <a:pt x="1234681" y="132461"/>
                  </a:lnTo>
                  <a:lnTo>
                    <a:pt x="1234681" y="122936"/>
                  </a:lnTo>
                  <a:close/>
                </a:path>
                <a:path w="3568065" h="260350">
                  <a:moveTo>
                    <a:pt x="1301356" y="122936"/>
                  </a:moveTo>
                  <a:lnTo>
                    <a:pt x="1263269" y="122936"/>
                  </a:lnTo>
                  <a:lnTo>
                    <a:pt x="1263269" y="132461"/>
                  </a:lnTo>
                  <a:lnTo>
                    <a:pt x="1301356" y="132461"/>
                  </a:lnTo>
                  <a:lnTo>
                    <a:pt x="1301356" y="122936"/>
                  </a:lnTo>
                  <a:close/>
                </a:path>
                <a:path w="3568065" h="260350">
                  <a:moveTo>
                    <a:pt x="1368031" y="122936"/>
                  </a:moveTo>
                  <a:lnTo>
                    <a:pt x="1329944" y="122936"/>
                  </a:lnTo>
                  <a:lnTo>
                    <a:pt x="1329944" y="132461"/>
                  </a:lnTo>
                  <a:lnTo>
                    <a:pt x="1368031" y="132461"/>
                  </a:lnTo>
                  <a:lnTo>
                    <a:pt x="1368031" y="122936"/>
                  </a:lnTo>
                  <a:close/>
                </a:path>
                <a:path w="3568065" h="260350">
                  <a:moveTo>
                    <a:pt x="1434566" y="122936"/>
                  </a:moveTo>
                  <a:lnTo>
                    <a:pt x="1396492" y="122936"/>
                  </a:lnTo>
                  <a:lnTo>
                    <a:pt x="1396492" y="132461"/>
                  </a:lnTo>
                  <a:lnTo>
                    <a:pt x="1434566" y="132461"/>
                  </a:lnTo>
                  <a:lnTo>
                    <a:pt x="1434566" y="122936"/>
                  </a:lnTo>
                  <a:close/>
                </a:path>
                <a:path w="3568065" h="260350">
                  <a:moveTo>
                    <a:pt x="1501241" y="122936"/>
                  </a:moveTo>
                  <a:lnTo>
                    <a:pt x="1463167" y="122936"/>
                  </a:lnTo>
                  <a:lnTo>
                    <a:pt x="1463167" y="132461"/>
                  </a:lnTo>
                  <a:lnTo>
                    <a:pt x="1501241" y="132461"/>
                  </a:lnTo>
                  <a:lnTo>
                    <a:pt x="1501241" y="122936"/>
                  </a:lnTo>
                  <a:close/>
                </a:path>
                <a:path w="3568065" h="260350">
                  <a:moveTo>
                    <a:pt x="1567916" y="122936"/>
                  </a:moveTo>
                  <a:lnTo>
                    <a:pt x="1529842" y="122936"/>
                  </a:lnTo>
                  <a:lnTo>
                    <a:pt x="1529842" y="132461"/>
                  </a:lnTo>
                  <a:lnTo>
                    <a:pt x="1567916" y="132461"/>
                  </a:lnTo>
                  <a:lnTo>
                    <a:pt x="1567916" y="122936"/>
                  </a:lnTo>
                  <a:close/>
                </a:path>
                <a:path w="3568065" h="260350">
                  <a:moveTo>
                    <a:pt x="1634591" y="122936"/>
                  </a:moveTo>
                  <a:lnTo>
                    <a:pt x="1596517" y="122936"/>
                  </a:lnTo>
                  <a:lnTo>
                    <a:pt x="1596517" y="132461"/>
                  </a:lnTo>
                  <a:lnTo>
                    <a:pt x="1634591" y="132461"/>
                  </a:lnTo>
                  <a:lnTo>
                    <a:pt x="1634591" y="122936"/>
                  </a:lnTo>
                  <a:close/>
                </a:path>
                <a:path w="3568065" h="260350">
                  <a:moveTo>
                    <a:pt x="1701279" y="122936"/>
                  </a:moveTo>
                  <a:lnTo>
                    <a:pt x="1663192" y="122936"/>
                  </a:lnTo>
                  <a:lnTo>
                    <a:pt x="1663192" y="132461"/>
                  </a:lnTo>
                  <a:lnTo>
                    <a:pt x="1701279" y="132461"/>
                  </a:lnTo>
                  <a:lnTo>
                    <a:pt x="1701279" y="122936"/>
                  </a:lnTo>
                  <a:close/>
                </a:path>
                <a:path w="3568065" h="260350">
                  <a:moveTo>
                    <a:pt x="1767954" y="122936"/>
                  </a:moveTo>
                  <a:lnTo>
                    <a:pt x="1729867" y="122936"/>
                  </a:lnTo>
                  <a:lnTo>
                    <a:pt x="1729867" y="132461"/>
                  </a:lnTo>
                  <a:lnTo>
                    <a:pt x="1767954" y="132461"/>
                  </a:lnTo>
                  <a:lnTo>
                    <a:pt x="1767954" y="122936"/>
                  </a:lnTo>
                  <a:close/>
                </a:path>
                <a:path w="3568065" h="260350">
                  <a:moveTo>
                    <a:pt x="1834502" y="122936"/>
                  </a:moveTo>
                  <a:lnTo>
                    <a:pt x="1796415" y="122936"/>
                  </a:lnTo>
                  <a:lnTo>
                    <a:pt x="1796415" y="132461"/>
                  </a:lnTo>
                  <a:lnTo>
                    <a:pt x="1834502" y="132461"/>
                  </a:lnTo>
                  <a:lnTo>
                    <a:pt x="1834502" y="122936"/>
                  </a:lnTo>
                  <a:close/>
                </a:path>
                <a:path w="3568065" h="260350">
                  <a:moveTo>
                    <a:pt x="1901177" y="122936"/>
                  </a:moveTo>
                  <a:lnTo>
                    <a:pt x="1863090" y="122936"/>
                  </a:lnTo>
                  <a:lnTo>
                    <a:pt x="1863090" y="132461"/>
                  </a:lnTo>
                  <a:lnTo>
                    <a:pt x="1901177" y="132461"/>
                  </a:lnTo>
                  <a:lnTo>
                    <a:pt x="1901177" y="122936"/>
                  </a:lnTo>
                  <a:close/>
                </a:path>
                <a:path w="3568065" h="260350">
                  <a:moveTo>
                    <a:pt x="1967852" y="122936"/>
                  </a:moveTo>
                  <a:lnTo>
                    <a:pt x="1929765" y="122936"/>
                  </a:lnTo>
                  <a:lnTo>
                    <a:pt x="1929765" y="132461"/>
                  </a:lnTo>
                  <a:lnTo>
                    <a:pt x="1967852" y="132461"/>
                  </a:lnTo>
                  <a:lnTo>
                    <a:pt x="1967852" y="122936"/>
                  </a:lnTo>
                  <a:close/>
                </a:path>
                <a:path w="3568065" h="260350">
                  <a:moveTo>
                    <a:pt x="2034527" y="122936"/>
                  </a:moveTo>
                  <a:lnTo>
                    <a:pt x="1996440" y="122936"/>
                  </a:lnTo>
                  <a:lnTo>
                    <a:pt x="1996440" y="132461"/>
                  </a:lnTo>
                  <a:lnTo>
                    <a:pt x="2034527" y="132461"/>
                  </a:lnTo>
                  <a:lnTo>
                    <a:pt x="2034527" y="122936"/>
                  </a:lnTo>
                  <a:close/>
                </a:path>
                <a:path w="3568065" h="260350">
                  <a:moveTo>
                    <a:pt x="2101202" y="122936"/>
                  </a:moveTo>
                  <a:lnTo>
                    <a:pt x="2063115" y="122936"/>
                  </a:lnTo>
                  <a:lnTo>
                    <a:pt x="2063115" y="132461"/>
                  </a:lnTo>
                  <a:lnTo>
                    <a:pt x="2101202" y="132461"/>
                  </a:lnTo>
                  <a:lnTo>
                    <a:pt x="2101202" y="122936"/>
                  </a:lnTo>
                  <a:close/>
                </a:path>
                <a:path w="3568065" h="260350">
                  <a:moveTo>
                    <a:pt x="2167750" y="122936"/>
                  </a:moveTo>
                  <a:lnTo>
                    <a:pt x="2129663" y="122936"/>
                  </a:lnTo>
                  <a:lnTo>
                    <a:pt x="2129663" y="132461"/>
                  </a:lnTo>
                  <a:lnTo>
                    <a:pt x="2167750" y="132461"/>
                  </a:lnTo>
                  <a:lnTo>
                    <a:pt x="2167750" y="122936"/>
                  </a:lnTo>
                  <a:close/>
                </a:path>
                <a:path w="3568065" h="260350">
                  <a:moveTo>
                    <a:pt x="2234425" y="122936"/>
                  </a:moveTo>
                  <a:lnTo>
                    <a:pt x="2196338" y="122936"/>
                  </a:lnTo>
                  <a:lnTo>
                    <a:pt x="2196338" y="132461"/>
                  </a:lnTo>
                  <a:lnTo>
                    <a:pt x="2234425" y="132461"/>
                  </a:lnTo>
                  <a:lnTo>
                    <a:pt x="2234425" y="122936"/>
                  </a:lnTo>
                  <a:close/>
                </a:path>
                <a:path w="3568065" h="260350">
                  <a:moveTo>
                    <a:pt x="2301100" y="122936"/>
                  </a:moveTo>
                  <a:lnTo>
                    <a:pt x="2263013" y="122936"/>
                  </a:lnTo>
                  <a:lnTo>
                    <a:pt x="2263013" y="132461"/>
                  </a:lnTo>
                  <a:lnTo>
                    <a:pt x="2301100" y="132461"/>
                  </a:lnTo>
                  <a:lnTo>
                    <a:pt x="2301100" y="122936"/>
                  </a:lnTo>
                  <a:close/>
                </a:path>
                <a:path w="3568065" h="260350">
                  <a:moveTo>
                    <a:pt x="2367775" y="122936"/>
                  </a:moveTo>
                  <a:lnTo>
                    <a:pt x="2329688" y="122936"/>
                  </a:lnTo>
                  <a:lnTo>
                    <a:pt x="2329688" y="132461"/>
                  </a:lnTo>
                  <a:lnTo>
                    <a:pt x="2367775" y="132461"/>
                  </a:lnTo>
                  <a:lnTo>
                    <a:pt x="2367775" y="122936"/>
                  </a:lnTo>
                  <a:close/>
                </a:path>
                <a:path w="3568065" h="260350">
                  <a:moveTo>
                    <a:pt x="2434450" y="122936"/>
                  </a:moveTo>
                  <a:lnTo>
                    <a:pt x="2396363" y="122936"/>
                  </a:lnTo>
                  <a:lnTo>
                    <a:pt x="2396363" y="132461"/>
                  </a:lnTo>
                  <a:lnTo>
                    <a:pt x="2434450" y="132461"/>
                  </a:lnTo>
                  <a:lnTo>
                    <a:pt x="2434450" y="122936"/>
                  </a:lnTo>
                  <a:close/>
                </a:path>
                <a:path w="3568065" h="260350">
                  <a:moveTo>
                    <a:pt x="2501125" y="122936"/>
                  </a:moveTo>
                  <a:lnTo>
                    <a:pt x="2463038" y="122936"/>
                  </a:lnTo>
                  <a:lnTo>
                    <a:pt x="2463038" y="132461"/>
                  </a:lnTo>
                  <a:lnTo>
                    <a:pt x="2501125" y="132461"/>
                  </a:lnTo>
                  <a:lnTo>
                    <a:pt x="2501125" y="122936"/>
                  </a:lnTo>
                  <a:close/>
                </a:path>
                <a:path w="3568065" h="260350">
                  <a:moveTo>
                    <a:pt x="2567673" y="122936"/>
                  </a:moveTo>
                  <a:lnTo>
                    <a:pt x="2529586" y="122936"/>
                  </a:lnTo>
                  <a:lnTo>
                    <a:pt x="2529586" y="132461"/>
                  </a:lnTo>
                  <a:lnTo>
                    <a:pt x="2567673" y="132461"/>
                  </a:lnTo>
                  <a:lnTo>
                    <a:pt x="2567673" y="122936"/>
                  </a:lnTo>
                  <a:close/>
                </a:path>
                <a:path w="3568065" h="260350">
                  <a:moveTo>
                    <a:pt x="2634348" y="122936"/>
                  </a:moveTo>
                  <a:lnTo>
                    <a:pt x="2596261" y="122936"/>
                  </a:lnTo>
                  <a:lnTo>
                    <a:pt x="2596261" y="132461"/>
                  </a:lnTo>
                  <a:lnTo>
                    <a:pt x="2634348" y="132461"/>
                  </a:lnTo>
                  <a:lnTo>
                    <a:pt x="2634348" y="122936"/>
                  </a:lnTo>
                  <a:close/>
                </a:path>
                <a:path w="3568065" h="260350">
                  <a:moveTo>
                    <a:pt x="2701023" y="122936"/>
                  </a:moveTo>
                  <a:lnTo>
                    <a:pt x="2662936" y="122936"/>
                  </a:lnTo>
                  <a:lnTo>
                    <a:pt x="2662936" y="132461"/>
                  </a:lnTo>
                  <a:lnTo>
                    <a:pt x="2701023" y="132461"/>
                  </a:lnTo>
                  <a:lnTo>
                    <a:pt x="2701023" y="122936"/>
                  </a:lnTo>
                  <a:close/>
                </a:path>
                <a:path w="3568065" h="260350">
                  <a:moveTo>
                    <a:pt x="2767698" y="122936"/>
                  </a:moveTo>
                  <a:lnTo>
                    <a:pt x="2729611" y="122936"/>
                  </a:lnTo>
                  <a:lnTo>
                    <a:pt x="2729611" y="132461"/>
                  </a:lnTo>
                  <a:lnTo>
                    <a:pt x="2767698" y="132461"/>
                  </a:lnTo>
                  <a:lnTo>
                    <a:pt x="2767698" y="122936"/>
                  </a:lnTo>
                  <a:close/>
                </a:path>
                <a:path w="3568065" h="260350">
                  <a:moveTo>
                    <a:pt x="2834373" y="122936"/>
                  </a:moveTo>
                  <a:lnTo>
                    <a:pt x="2796286" y="122936"/>
                  </a:lnTo>
                  <a:lnTo>
                    <a:pt x="2796286" y="132461"/>
                  </a:lnTo>
                  <a:lnTo>
                    <a:pt x="2834373" y="132461"/>
                  </a:lnTo>
                  <a:lnTo>
                    <a:pt x="2834373" y="122936"/>
                  </a:lnTo>
                  <a:close/>
                </a:path>
                <a:path w="3568065" h="260350">
                  <a:moveTo>
                    <a:pt x="2901048" y="122936"/>
                  </a:moveTo>
                  <a:lnTo>
                    <a:pt x="2862961" y="122936"/>
                  </a:lnTo>
                  <a:lnTo>
                    <a:pt x="2862961" y="132461"/>
                  </a:lnTo>
                  <a:lnTo>
                    <a:pt x="2901048" y="132461"/>
                  </a:lnTo>
                  <a:lnTo>
                    <a:pt x="2901048" y="122936"/>
                  </a:lnTo>
                  <a:close/>
                </a:path>
                <a:path w="3568065" h="260350">
                  <a:moveTo>
                    <a:pt x="2967596" y="122936"/>
                  </a:moveTo>
                  <a:lnTo>
                    <a:pt x="2929509" y="122936"/>
                  </a:lnTo>
                  <a:lnTo>
                    <a:pt x="2929509" y="132461"/>
                  </a:lnTo>
                  <a:lnTo>
                    <a:pt x="2967596" y="132461"/>
                  </a:lnTo>
                  <a:lnTo>
                    <a:pt x="2967596" y="122936"/>
                  </a:lnTo>
                  <a:close/>
                </a:path>
                <a:path w="3568065" h="260350">
                  <a:moveTo>
                    <a:pt x="3034271" y="122936"/>
                  </a:moveTo>
                  <a:lnTo>
                    <a:pt x="2996184" y="122936"/>
                  </a:lnTo>
                  <a:lnTo>
                    <a:pt x="2996184" y="132461"/>
                  </a:lnTo>
                  <a:lnTo>
                    <a:pt x="3034271" y="132461"/>
                  </a:lnTo>
                  <a:lnTo>
                    <a:pt x="3034271" y="122936"/>
                  </a:lnTo>
                  <a:close/>
                </a:path>
                <a:path w="3568065" h="260350">
                  <a:moveTo>
                    <a:pt x="3100946" y="122936"/>
                  </a:moveTo>
                  <a:lnTo>
                    <a:pt x="3062859" y="122936"/>
                  </a:lnTo>
                  <a:lnTo>
                    <a:pt x="3062859" y="132461"/>
                  </a:lnTo>
                  <a:lnTo>
                    <a:pt x="3100946" y="132461"/>
                  </a:lnTo>
                  <a:lnTo>
                    <a:pt x="3100946" y="122936"/>
                  </a:lnTo>
                  <a:close/>
                </a:path>
                <a:path w="3568065" h="260350">
                  <a:moveTo>
                    <a:pt x="3167621" y="122936"/>
                  </a:moveTo>
                  <a:lnTo>
                    <a:pt x="3129534" y="122936"/>
                  </a:lnTo>
                  <a:lnTo>
                    <a:pt x="3129534" y="132461"/>
                  </a:lnTo>
                  <a:lnTo>
                    <a:pt x="3167621" y="132461"/>
                  </a:lnTo>
                  <a:lnTo>
                    <a:pt x="3167621" y="122936"/>
                  </a:lnTo>
                  <a:close/>
                </a:path>
                <a:path w="3568065" h="260350">
                  <a:moveTo>
                    <a:pt x="3234296" y="122936"/>
                  </a:moveTo>
                  <a:lnTo>
                    <a:pt x="3196209" y="122936"/>
                  </a:lnTo>
                  <a:lnTo>
                    <a:pt x="3196209" y="132461"/>
                  </a:lnTo>
                  <a:lnTo>
                    <a:pt x="3234296" y="132461"/>
                  </a:lnTo>
                  <a:lnTo>
                    <a:pt x="3234296" y="122936"/>
                  </a:lnTo>
                  <a:close/>
                </a:path>
                <a:path w="3568065" h="260350">
                  <a:moveTo>
                    <a:pt x="3300971" y="122936"/>
                  </a:moveTo>
                  <a:lnTo>
                    <a:pt x="3262884" y="122936"/>
                  </a:lnTo>
                  <a:lnTo>
                    <a:pt x="3262884" y="132461"/>
                  </a:lnTo>
                  <a:lnTo>
                    <a:pt x="3300971" y="132461"/>
                  </a:lnTo>
                  <a:lnTo>
                    <a:pt x="3300971" y="122936"/>
                  </a:lnTo>
                  <a:close/>
                </a:path>
                <a:path w="3568065" h="260350">
                  <a:moveTo>
                    <a:pt x="3367519" y="122936"/>
                  </a:moveTo>
                  <a:lnTo>
                    <a:pt x="3329432" y="122936"/>
                  </a:lnTo>
                  <a:lnTo>
                    <a:pt x="3329432" y="132461"/>
                  </a:lnTo>
                  <a:lnTo>
                    <a:pt x="3367519" y="132461"/>
                  </a:lnTo>
                  <a:lnTo>
                    <a:pt x="3367519" y="122936"/>
                  </a:lnTo>
                  <a:close/>
                </a:path>
                <a:path w="3568065" h="260350">
                  <a:moveTo>
                    <a:pt x="3434194" y="122936"/>
                  </a:moveTo>
                  <a:lnTo>
                    <a:pt x="3396107" y="122936"/>
                  </a:lnTo>
                  <a:lnTo>
                    <a:pt x="3396107" y="132461"/>
                  </a:lnTo>
                  <a:lnTo>
                    <a:pt x="3434194" y="132461"/>
                  </a:lnTo>
                  <a:lnTo>
                    <a:pt x="3434194" y="122936"/>
                  </a:lnTo>
                  <a:close/>
                </a:path>
                <a:path w="3568065" h="260350">
                  <a:moveTo>
                    <a:pt x="3500869" y="122936"/>
                  </a:moveTo>
                  <a:lnTo>
                    <a:pt x="3462782" y="122936"/>
                  </a:lnTo>
                  <a:lnTo>
                    <a:pt x="3462782" y="132461"/>
                  </a:lnTo>
                  <a:lnTo>
                    <a:pt x="3500869" y="132461"/>
                  </a:lnTo>
                  <a:lnTo>
                    <a:pt x="3500869" y="122936"/>
                  </a:lnTo>
                  <a:close/>
                </a:path>
                <a:path w="3568065" h="260350">
                  <a:moveTo>
                    <a:pt x="3567544" y="122936"/>
                  </a:moveTo>
                  <a:lnTo>
                    <a:pt x="3529457" y="122936"/>
                  </a:lnTo>
                  <a:lnTo>
                    <a:pt x="3529457" y="132461"/>
                  </a:lnTo>
                  <a:lnTo>
                    <a:pt x="3567544" y="132461"/>
                  </a:lnTo>
                  <a:lnTo>
                    <a:pt x="3567544" y="122936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90236" y="2822701"/>
              <a:ext cx="127126" cy="127127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624837" y="3536441"/>
              <a:ext cx="4992370" cy="81280"/>
            </a:xfrm>
            <a:custGeom>
              <a:avLst/>
              <a:gdLst/>
              <a:ahLst/>
              <a:cxnLst/>
              <a:rect l="l" t="t" r="r" b="b"/>
              <a:pathLst>
                <a:path w="4992370" h="81279">
                  <a:moveTo>
                    <a:pt x="4951603" y="0"/>
                  </a:moveTo>
                  <a:lnTo>
                    <a:pt x="40512" y="0"/>
                  </a:lnTo>
                  <a:lnTo>
                    <a:pt x="24764" y="3174"/>
                  </a:lnTo>
                  <a:lnTo>
                    <a:pt x="11811" y="11810"/>
                  </a:lnTo>
                  <a:lnTo>
                    <a:pt x="3175" y="24764"/>
                  </a:lnTo>
                  <a:lnTo>
                    <a:pt x="0" y="40512"/>
                  </a:lnTo>
                  <a:lnTo>
                    <a:pt x="3175" y="56260"/>
                  </a:lnTo>
                  <a:lnTo>
                    <a:pt x="11811" y="69087"/>
                  </a:lnTo>
                  <a:lnTo>
                    <a:pt x="24764" y="77850"/>
                  </a:lnTo>
                  <a:lnTo>
                    <a:pt x="40512" y="81025"/>
                  </a:lnTo>
                  <a:lnTo>
                    <a:pt x="4951603" y="81025"/>
                  </a:lnTo>
                  <a:lnTo>
                    <a:pt x="4967351" y="77850"/>
                  </a:lnTo>
                  <a:lnTo>
                    <a:pt x="4980305" y="69087"/>
                  </a:lnTo>
                  <a:lnTo>
                    <a:pt x="4988941" y="56260"/>
                  </a:lnTo>
                  <a:lnTo>
                    <a:pt x="4992116" y="40512"/>
                  </a:lnTo>
                  <a:lnTo>
                    <a:pt x="4988941" y="24764"/>
                  </a:lnTo>
                  <a:lnTo>
                    <a:pt x="4980305" y="11810"/>
                  </a:lnTo>
                  <a:lnTo>
                    <a:pt x="4967351" y="3174"/>
                  </a:lnTo>
                  <a:lnTo>
                    <a:pt x="4951603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783079" y="2340863"/>
              <a:ext cx="582295" cy="310515"/>
            </a:xfrm>
            <a:custGeom>
              <a:avLst/>
              <a:gdLst/>
              <a:ahLst/>
              <a:cxnLst/>
              <a:rect l="l" t="t" r="r" b="b"/>
              <a:pathLst>
                <a:path w="582294" h="310514">
                  <a:moveTo>
                    <a:pt x="530351" y="0"/>
                  </a:moveTo>
                  <a:lnTo>
                    <a:pt x="51688" y="0"/>
                  </a:lnTo>
                  <a:lnTo>
                    <a:pt x="31622" y="4064"/>
                  </a:lnTo>
                  <a:lnTo>
                    <a:pt x="15112" y="15112"/>
                  </a:lnTo>
                  <a:lnTo>
                    <a:pt x="4063" y="31623"/>
                  </a:lnTo>
                  <a:lnTo>
                    <a:pt x="0" y="51689"/>
                  </a:lnTo>
                  <a:lnTo>
                    <a:pt x="0" y="258699"/>
                  </a:lnTo>
                  <a:lnTo>
                    <a:pt x="4063" y="278892"/>
                  </a:lnTo>
                  <a:lnTo>
                    <a:pt x="15112" y="295402"/>
                  </a:lnTo>
                  <a:lnTo>
                    <a:pt x="31622" y="306451"/>
                  </a:lnTo>
                  <a:lnTo>
                    <a:pt x="51688" y="310515"/>
                  </a:lnTo>
                  <a:lnTo>
                    <a:pt x="530351" y="310515"/>
                  </a:lnTo>
                  <a:lnTo>
                    <a:pt x="550418" y="306451"/>
                  </a:lnTo>
                  <a:lnTo>
                    <a:pt x="566801" y="295402"/>
                  </a:lnTo>
                  <a:lnTo>
                    <a:pt x="577976" y="278892"/>
                  </a:lnTo>
                  <a:lnTo>
                    <a:pt x="582040" y="258699"/>
                  </a:lnTo>
                  <a:lnTo>
                    <a:pt x="582040" y="51689"/>
                  </a:lnTo>
                  <a:lnTo>
                    <a:pt x="577976" y="31623"/>
                  </a:lnTo>
                  <a:lnTo>
                    <a:pt x="566801" y="15112"/>
                  </a:lnTo>
                  <a:lnTo>
                    <a:pt x="550418" y="4064"/>
                  </a:lnTo>
                  <a:lnTo>
                    <a:pt x="530351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853183" y="2270759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202" y="0"/>
                  </a:moveTo>
                  <a:lnTo>
                    <a:pt x="169037" y="5841"/>
                  </a:lnTo>
                  <a:lnTo>
                    <a:pt x="122809" y="22351"/>
                  </a:lnTo>
                  <a:lnTo>
                    <a:pt x="82168" y="48132"/>
                  </a:lnTo>
                  <a:lnTo>
                    <a:pt x="48133" y="82168"/>
                  </a:lnTo>
                  <a:lnTo>
                    <a:pt x="22352" y="122808"/>
                  </a:lnTo>
                  <a:lnTo>
                    <a:pt x="5842" y="169037"/>
                  </a:lnTo>
                  <a:lnTo>
                    <a:pt x="0" y="219201"/>
                  </a:lnTo>
                  <a:lnTo>
                    <a:pt x="4445" y="263525"/>
                  </a:lnTo>
                  <a:lnTo>
                    <a:pt x="17272" y="304672"/>
                  </a:lnTo>
                  <a:lnTo>
                    <a:pt x="37465" y="341883"/>
                  </a:lnTo>
                  <a:lnTo>
                    <a:pt x="64262" y="374395"/>
                  </a:lnTo>
                  <a:lnTo>
                    <a:pt x="96647" y="401193"/>
                  </a:lnTo>
                  <a:lnTo>
                    <a:pt x="133985" y="421386"/>
                  </a:lnTo>
                  <a:lnTo>
                    <a:pt x="175133" y="434213"/>
                  </a:lnTo>
                  <a:lnTo>
                    <a:pt x="219202" y="438657"/>
                  </a:lnTo>
                  <a:lnTo>
                    <a:pt x="263525" y="434213"/>
                  </a:lnTo>
                  <a:lnTo>
                    <a:pt x="304673" y="421386"/>
                  </a:lnTo>
                  <a:lnTo>
                    <a:pt x="341884" y="401193"/>
                  </a:lnTo>
                  <a:lnTo>
                    <a:pt x="374396" y="374395"/>
                  </a:lnTo>
                  <a:lnTo>
                    <a:pt x="401193" y="341883"/>
                  </a:lnTo>
                  <a:lnTo>
                    <a:pt x="421386" y="304672"/>
                  </a:lnTo>
                  <a:lnTo>
                    <a:pt x="434213" y="263525"/>
                  </a:lnTo>
                  <a:lnTo>
                    <a:pt x="438658" y="219201"/>
                  </a:lnTo>
                  <a:lnTo>
                    <a:pt x="434213" y="175132"/>
                  </a:lnTo>
                  <a:lnTo>
                    <a:pt x="421386" y="133984"/>
                  </a:lnTo>
                  <a:lnTo>
                    <a:pt x="401193" y="96646"/>
                  </a:lnTo>
                  <a:lnTo>
                    <a:pt x="374396" y="64262"/>
                  </a:lnTo>
                  <a:lnTo>
                    <a:pt x="341884" y="37464"/>
                  </a:lnTo>
                  <a:lnTo>
                    <a:pt x="304673" y="17271"/>
                  </a:lnTo>
                  <a:lnTo>
                    <a:pt x="263525" y="4444"/>
                  </a:lnTo>
                  <a:lnTo>
                    <a:pt x="2192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854707" y="2272283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5842" y="169037"/>
                  </a:lnTo>
                  <a:lnTo>
                    <a:pt x="22352" y="122808"/>
                  </a:lnTo>
                  <a:lnTo>
                    <a:pt x="48133" y="82168"/>
                  </a:lnTo>
                  <a:lnTo>
                    <a:pt x="82168" y="48132"/>
                  </a:lnTo>
                  <a:lnTo>
                    <a:pt x="122809" y="22351"/>
                  </a:lnTo>
                  <a:lnTo>
                    <a:pt x="169037" y="5841"/>
                  </a:lnTo>
                  <a:lnTo>
                    <a:pt x="219202" y="0"/>
                  </a:lnTo>
                  <a:lnTo>
                    <a:pt x="263525" y="4444"/>
                  </a:lnTo>
                  <a:lnTo>
                    <a:pt x="304673" y="17271"/>
                  </a:lnTo>
                  <a:lnTo>
                    <a:pt x="341884" y="37464"/>
                  </a:lnTo>
                  <a:lnTo>
                    <a:pt x="374396" y="64262"/>
                  </a:lnTo>
                  <a:lnTo>
                    <a:pt x="401193" y="96646"/>
                  </a:lnTo>
                  <a:lnTo>
                    <a:pt x="421386" y="133984"/>
                  </a:lnTo>
                  <a:lnTo>
                    <a:pt x="434213" y="175132"/>
                  </a:lnTo>
                  <a:lnTo>
                    <a:pt x="438658" y="219201"/>
                  </a:lnTo>
                  <a:lnTo>
                    <a:pt x="434213" y="263525"/>
                  </a:lnTo>
                  <a:lnTo>
                    <a:pt x="421386" y="304672"/>
                  </a:lnTo>
                  <a:lnTo>
                    <a:pt x="401193" y="341883"/>
                  </a:lnTo>
                  <a:lnTo>
                    <a:pt x="374396" y="374395"/>
                  </a:lnTo>
                  <a:lnTo>
                    <a:pt x="341884" y="401192"/>
                  </a:lnTo>
                  <a:lnTo>
                    <a:pt x="304673" y="421385"/>
                  </a:lnTo>
                  <a:lnTo>
                    <a:pt x="263525" y="434213"/>
                  </a:lnTo>
                  <a:lnTo>
                    <a:pt x="219202" y="438657"/>
                  </a:lnTo>
                  <a:lnTo>
                    <a:pt x="175133" y="434213"/>
                  </a:lnTo>
                  <a:lnTo>
                    <a:pt x="133985" y="421385"/>
                  </a:lnTo>
                  <a:lnTo>
                    <a:pt x="96647" y="401192"/>
                  </a:lnTo>
                  <a:lnTo>
                    <a:pt x="64262" y="374395"/>
                  </a:lnTo>
                  <a:lnTo>
                    <a:pt x="37465" y="341883"/>
                  </a:lnTo>
                  <a:lnTo>
                    <a:pt x="17272" y="304672"/>
                  </a:lnTo>
                  <a:lnTo>
                    <a:pt x="4444" y="263525"/>
                  </a:lnTo>
                  <a:lnTo>
                    <a:pt x="0" y="219201"/>
                  </a:lnTo>
                  <a:close/>
                </a:path>
              </a:pathLst>
            </a:custGeom>
            <a:ln w="27432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98903" y="2316479"/>
              <a:ext cx="347471" cy="34747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2636519" y="2758439"/>
              <a:ext cx="554990" cy="259079"/>
            </a:xfrm>
            <a:custGeom>
              <a:avLst/>
              <a:gdLst/>
              <a:ahLst/>
              <a:cxnLst/>
              <a:rect l="l" t="t" r="r" b="b"/>
              <a:pathLst>
                <a:path w="554989" h="259080">
                  <a:moveTo>
                    <a:pt x="424942" y="0"/>
                  </a:moveTo>
                  <a:lnTo>
                    <a:pt x="129667" y="0"/>
                  </a:lnTo>
                  <a:lnTo>
                    <a:pt x="79248" y="10159"/>
                  </a:lnTo>
                  <a:lnTo>
                    <a:pt x="37973" y="37972"/>
                  </a:lnTo>
                  <a:lnTo>
                    <a:pt x="10160" y="79120"/>
                  </a:lnTo>
                  <a:lnTo>
                    <a:pt x="0" y="129539"/>
                  </a:lnTo>
                  <a:lnTo>
                    <a:pt x="10160" y="179958"/>
                  </a:lnTo>
                  <a:lnTo>
                    <a:pt x="37973" y="221106"/>
                  </a:lnTo>
                  <a:lnTo>
                    <a:pt x="79248" y="248919"/>
                  </a:lnTo>
                  <a:lnTo>
                    <a:pt x="129667" y="259079"/>
                  </a:lnTo>
                  <a:lnTo>
                    <a:pt x="424942" y="259079"/>
                  </a:lnTo>
                  <a:lnTo>
                    <a:pt x="475361" y="248919"/>
                  </a:lnTo>
                  <a:lnTo>
                    <a:pt x="516509" y="221106"/>
                  </a:lnTo>
                  <a:lnTo>
                    <a:pt x="544322" y="179958"/>
                  </a:lnTo>
                  <a:lnTo>
                    <a:pt x="554482" y="129539"/>
                  </a:lnTo>
                  <a:lnTo>
                    <a:pt x="544322" y="79120"/>
                  </a:lnTo>
                  <a:lnTo>
                    <a:pt x="516509" y="37972"/>
                  </a:lnTo>
                  <a:lnTo>
                    <a:pt x="475361" y="10159"/>
                  </a:lnTo>
                  <a:lnTo>
                    <a:pt x="424942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621279" y="2340863"/>
              <a:ext cx="582295" cy="310515"/>
            </a:xfrm>
            <a:custGeom>
              <a:avLst/>
              <a:gdLst/>
              <a:ahLst/>
              <a:cxnLst/>
              <a:rect l="l" t="t" r="r" b="b"/>
              <a:pathLst>
                <a:path w="582294" h="310514">
                  <a:moveTo>
                    <a:pt x="530351" y="0"/>
                  </a:moveTo>
                  <a:lnTo>
                    <a:pt x="51815" y="0"/>
                  </a:lnTo>
                  <a:lnTo>
                    <a:pt x="31750" y="4064"/>
                  </a:lnTo>
                  <a:lnTo>
                    <a:pt x="15239" y="15112"/>
                  </a:lnTo>
                  <a:lnTo>
                    <a:pt x="4063" y="31623"/>
                  </a:lnTo>
                  <a:lnTo>
                    <a:pt x="0" y="51689"/>
                  </a:lnTo>
                  <a:lnTo>
                    <a:pt x="0" y="258699"/>
                  </a:lnTo>
                  <a:lnTo>
                    <a:pt x="4063" y="278892"/>
                  </a:lnTo>
                  <a:lnTo>
                    <a:pt x="15239" y="295402"/>
                  </a:lnTo>
                  <a:lnTo>
                    <a:pt x="31750" y="306451"/>
                  </a:lnTo>
                  <a:lnTo>
                    <a:pt x="51815" y="310515"/>
                  </a:lnTo>
                  <a:lnTo>
                    <a:pt x="530351" y="310515"/>
                  </a:lnTo>
                  <a:lnTo>
                    <a:pt x="550418" y="306451"/>
                  </a:lnTo>
                  <a:lnTo>
                    <a:pt x="566927" y="295402"/>
                  </a:lnTo>
                  <a:lnTo>
                    <a:pt x="577976" y="278892"/>
                  </a:lnTo>
                  <a:lnTo>
                    <a:pt x="582040" y="258699"/>
                  </a:lnTo>
                  <a:lnTo>
                    <a:pt x="582040" y="51689"/>
                  </a:lnTo>
                  <a:lnTo>
                    <a:pt x="577976" y="31623"/>
                  </a:lnTo>
                  <a:lnTo>
                    <a:pt x="566927" y="15112"/>
                  </a:lnTo>
                  <a:lnTo>
                    <a:pt x="550418" y="4064"/>
                  </a:lnTo>
                  <a:lnTo>
                    <a:pt x="530351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694431" y="2270759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329" y="0"/>
                  </a:moveTo>
                  <a:lnTo>
                    <a:pt x="175132" y="4444"/>
                  </a:lnTo>
                  <a:lnTo>
                    <a:pt x="133985" y="17271"/>
                  </a:lnTo>
                  <a:lnTo>
                    <a:pt x="96774" y="37464"/>
                  </a:lnTo>
                  <a:lnTo>
                    <a:pt x="64262" y="64262"/>
                  </a:lnTo>
                  <a:lnTo>
                    <a:pt x="37465" y="96646"/>
                  </a:lnTo>
                  <a:lnTo>
                    <a:pt x="17272" y="133984"/>
                  </a:lnTo>
                  <a:lnTo>
                    <a:pt x="4444" y="175132"/>
                  </a:lnTo>
                  <a:lnTo>
                    <a:pt x="0" y="219201"/>
                  </a:lnTo>
                  <a:lnTo>
                    <a:pt x="4444" y="263525"/>
                  </a:lnTo>
                  <a:lnTo>
                    <a:pt x="17272" y="304672"/>
                  </a:lnTo>
                  <a:lnTo>
                    <a:pt x="37465" y="341883"/>
                  </a:lnTo>
                  <a:lnTo>
                    <a:pt x="64262" y="374395"/>
                  </a:lnTo>
                  <a:lnTo>
                    <a:pt x="96774" y="401193"/>
                  </a:lnTo>
                  <a:lnTo>
                    <a:pt x="133985" y="421386"/>
                  </a:lnTo>
                  <a:lnTo>
                    <a:pt x="175132" y="434213"/>
                  </a:lnTo>
                  <a:lnTo>
                    <a:pt x="219329" y="438657"/>
                  </a:lnTo>
                  <a:lnTo>
                    <a:pt x="263525" y="434213"/>
                  </a:lnTo>
                  <a:lnTo>
                    <a:pt x="304673" y="421386"/>
                  </a:lnTo>
                  <a:lnTo>
                    <a:pt x="342011" y="401193"/>
                  </a:lnTo>
                  <a:lnTo>
                    <a:pt x="374395" y="374395"/>
                  </a:lnTo>
                  <a:lnTo>
                    <a:pt x="401193" y="341883"/>
                  </a:lnTo>
                  <a:lnTo>
                    <a:pt x="421386" y="304672"/>
                  </a:lnTo>
                  <a:lnTo>
                    <a:pt x="434213" y="263525"/>
                  </a:lnTo>
                  <a:lnTo>
                    <a:pt x="438657" y="219201"/>
                  </a:lnTo>
                  <a:lnTo>
                    <a:pt x="432816" y="169037"/>
                  </a:lnTo>
                  <a:lnTo>
                    <a:pt x="416306" y="122808"/>
                  </a:lnTo>
                  <a:lnTo>
                    <a:pt x="390525" y="82168"/>
                  </a:lnTo>
                  <a:lnTo>
                    <a:pt x="356488" y="48132"/>
                  </a:lnTo>
                  <a:lnTo>
                    <a:pt x="315849" y="22351"/>
                  </a:lnTo>
                  <a:lnTo>
                    <a:pt x="269620" y="5841"/>
                  </a:lnTo>
                  <a:lnTo>
                    <a:pt x="2193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695955" y="2272283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4444" y="175132"/>
                  </a:lnTo>
                  <a:lnTo>
                    <a:pt x="17271" y="133984"/>
                  </a:lnTo>
                  <a:lnTo>
                    <a:pt x="37464" y="96646"/>
                  </a:lnTo>
                  <a:lnTo>
                    <a:pt x="64262" y="64262"/>
                  </a:lnTo>
                  <a:lnTo>
                    <a:pt x="96774" y="37464"/>
                  </a:lnTo>
                  <a:lnTo>
                    <a:pt x="133985" y="17271"/>
                  </a:lnTo>
                  <a:lnTo>
                    <a:pt x="175132" y="4444"/>
                  </a:lnTo>
                  <a:lnTo>
                    <a:pt x="219329" y="0"/>
                  </a:lnTo>
                  <a:lnTo>
                    <a:pt x="269620" y="5841"/>
                  </a:lnTo>
                  <a:lnTo>
                    <a:pt x="315849" y="22351"/>
                  </a:lnTo>
                  <a:lnTo>
                    <a:pt x="356488" y="48132"/>
                  </a:lnTo>
                  <a:lnTo>
                    <a:pt x="390525" y="82168"/>
                  </a:lnTo>
                  <a:lnTo>
                    <a:pt x="416306" y="122808"/>
                  </a:lnTo>
                  <a:lnTo>
                    <a:pt x="432816" y="169037"/>
                  </a:lnTo>
                  <a:lnTo>
                    <a:pt x="438657" y="219201"/>
                  </a:lnTo>
                  <a:lnTo>
                    <a:pt x="434213" y="263525"/>
                  </a:lnTo>
                  <a:lnTo>
                    <a:pt x="421386" y="304672"/>
                  </a:lnTo>
                  <a:lnTo>
                    <a:pt x="401193" y="341883"/>
                  </a:lnTo>
                  <a:lnTo>
                    <a:pt x="374395" y="374395"/>
                  </a:lnTo>
                  <a:lnTo>
                    <a:pt x="342011" y="401192"/>
                  </a:lnTo>
                  <a:lnTo>
                    <a:pt x="304673" y="421385"/>
                  </a:lnTo>
                  <a:lnTo>
                    <a:pt x="263525" y="434213"/>
                  </a:lnTo>
                  <a:lnTo>
                    <a:pt x="219329" y="438657"/>
                  </a:lnTo>
                  <a:lnTo>
                    <a:pt x="175132" y="434213"/>
                  </a:lnTo>
                  <a:lnTo>
                    <a:pt x="133985" y="421385"/>
                  </a:lnTo>
                  <a:lnTo>
                    <a:pt x="96774" y="401192"/>
                  </a:lnTo>
                  <a:lnTo>
                    <a:pt x="64262" y="374395"/>
                  </a:lnTo>
                  <a:lnTo>
                    <a:pt x="37464" y="341883"/>
                  </a:lnTo>
                  <a:lnTo>
                    <a:pt x="17271" y="304672"/>
                  </a:lnTo>
                  <a:lnTo>
                    <a:pt x="4444" y="263525"/>
                  </a:lnTo>
                  <a:lnTo>
                    <a:pt x="0" y="219201"/>
                  </a:lnTo>
                  <a:close/>
                </a:path>
              </a:pathLst>
            </a:custGeom>
            <a:ln w="27432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00527" y="2386583"/>
              <a:ext cx="423672" cy="243839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3474719" y="2758439"/>
              <a:ext cx="557530" cy="259079"/>
            </a:xfrm>
            <a:custGeom>
              <a:avLst/>
              <a:gdLst/>
              <a:ahLst/>
              <a:cxnLst/>
              <a:rect l="l" t="t" r="r" b="b"/>
              <a:pathLst>
                <a:path w="557529" h="259080">
                  <a:moveTo>
                    <a:pt x="427100" y="0"/>
                  </a:moveTo>
                  <a:lnTo>
                    <a:pt x="130301" y="0"/>
                  </a:lnTo>
                  <a:lnTo>
                    <a:pt x="79501" y="10159"/>
                  </a:lnTo>
                  <a:lnTo>
                    <a:pt x="38100" y="37972"/>
                  </a:lnTo>
                  <a:lnTo>
                    <a:pt x="10287" y="79120"/>
                  </a:lnTo>
                  <a:lnTo>
                    <a:pt x="0" y="129539"/>
                  </a:lnTo>
                  <a:lnTo>
                    <a:pt x="10287" y="179958"/>
                  </a:lnTo>
                  <a:lnTo>
                    <a:pt x="38100" y="221106"/>
                  </a:lnTo>
                  <a:lnTo>
                    <a:pt x="79501" y="248919"/>
                  </a:lnTo>
                  <a:lnTo>
                    <a:pt x="130301" y="259079"/>
                  </a:lnTo>
                  <a:lnTo>
                    <a:pt x="427100" y="259079"/>
                  </a:lnTo>
                  <a:lnTo>
                    <a:pt x="477900" y="248919"/>
                  </a:lnTo>
                  <a:lnTo>
                    <a:pt x="519302" y="221106"/>
                  </a:lnTo>
                  <a:lnTo>
                    <a:pt x="547115" y="179958"/>
                  </a:lnTo>
                  <a:lnTo>
                    <a:pt x="557402" y="129539"/>
                  </a:lnTo>
                  <a:lnTo>
                    <a:pt x="547115" y="79120"/>
                  </a:lnTo>
                  <a:lnTo>
                    <a:pt x="519302" y="37972"/>
                  </a:lnTo>
                  <a:lnTo>
                    <a:pt x="477900" y="10159"/>
                  </a:lnTo>
                  <a:lnTo>
                    <a:pt x="427100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462527" y="2340863"/>
              <a:ext cx="582295" cy="310515"/>
            </a:xfrm>
            <a:custGeom>
              <a:avLst/>
              <a:gdLst/>
              <a:ahLst/>
              <a:cxnLst/>
              <a:rect l="l" t="t" r="r" b="b"/>
              <a:pathLst>
                <a:path w="582295" h="310514">
                  <a:moveTo>
                    <a:pt x="530225" y="0"/>
                  </a:moveTo>
                  <a:lnTo>
                    <a:pt x="51688" y="0"/>
                  </a:lnTo>
                  <a:lnTo>
                    <a:pt x="31623" y="4064"/>
                  </a:lnTo>
                  <a:lnTo>
                    <a:pt x="15112" y="15112"/>
                  </a:lnTo>
                  <a:lnTo>
                    <a:pt x="4063" y="31623"/>
                  </a:lnTo>
                  <a:lnTo>
                    <a:pt x="0" y="51689"/>
                  </a:lnTo>
                  <a:lnTo>
                    <a:pt x="0" y="258699"/>
                  </a:lnTo>
                  <a:lnTo>
                    <a:pt x="4063" y="278892"/>
                  </a:lnTo>
                  <a:lnTo>
                    <a:pt x="15112" y="295402"/>
                  </a:lnTo>
                  <a:lnTo>
                    <a:pt x="31623" y="306451"/>
                  </a:lnTo>
                  <a:lnTo>
                    <a:pt x="51688" y="310515"/>
                  </a:lnTo>
                  <a:lnTo>
                    <a:pt x="530225" y="310515"/>
                  </a:lnTo>
                  <a:lnTo>
                    <a:pt x="550291" y="306451"/>
                  </a:lnTo>
                  <a:lnTo>
                    <a:pt x="566801" y="295402"/>
                  </a:lnTo>
                  <a:lnTo>
                    <a:pt x="577850" y="278892"/>
                  </a:lnTo>
                  <a:lnTo>
                    <a:pt x="581913" y="258699"/>
                  </a:lnTo>
                  <a:lnTo>
                    <a:pt x="581913" y="51689"/>
                  </a:lnTo>
                  <a:lnTo>
                    <a:pt x="577850" y="31623"/>
                  </a:lnTo>
                  <a:lnTo>
                    <a:pt x="566801" y="15112"/>
                  </a:lnTo>
                  <a:lnTo>
                    <a:pt x="550291" y="4064"/>
                  </a:lnTo>
                  <a:lnTo>
                    <a:pt x="530225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532631" y="2270759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201" y="0"/>
                  </a:moveTo>
                  <a:lnTo>
                    <a:pt x="169037" y="5841"/>
                  </a:lnTo>
                  <a:lnTo>
                    <a:pt x="122808" y="22351"/>
                  </a:lnTo>
                  <a:lnTo>
                    <a:pt x="82168" y="48132"/>
                  </a:lnTo>
                  <a:lnTo>
                    <a:pt x="48132" y="82168"/>
                  </a:lnTo>
                  <a:lnTo>
                    <a:pt x="22351" y="122808"/>
                  </a:lnTo>
                  <a:lnTo>
                    <a:pt x="5841" y="169037"/>
                  </a:lnTo>
                  <a:lnTo>
                    <a:pt x="0" y="219201"/>
                  </a:lnTo>
                  <a:lnTo>
                    <a:pt x="4444" y="263525"/>
                  </a:lnTo>
                  <a:lnTo>
                    <a:pt x="17271" y="304672"/>
                  </a:lnTo>
                  <a:lnTo>
                    <a:pt x="37464" y="341883"/>
                  </a:lnTo>
                  <a:lnTo>
                    <a:pt x="64262" y="374395"/>
                  </a:lnTo>
                  <a:lnTo>
                    <a:pt x="96646" y="401193"/>
                  </a:lnTo>
                  <a:lnTo>
                    <a:pt x="133984" y="421386"/>
                  </a:lnTo>
                  <a:lnTo>
                    <a:pt x="175132" y="434213"/>
                  </a:lnTo>
                  <a:lnTo>
                    <a:pt x="219201" y="438657"/>
                  </a:lnTo>
                  <a:lnTo>
                    <a:pt x="263525" y="434213"/>
                  </a:lnTo>
                  <a:lnTo>
                    <a:pt x="304672" y="421386"/>
                  </a:lnTo>
                  <a:lnTo>
                    <a:pt x="341883" y="401193"/>
                  </a:lnTo>
                  <a:lnTo>
                    <a:pt x="374395" y="374395"/>
                  </a:lnTo>
                  <a:lnTo>
                    <a:pt x="401065" y="341883"/>
                  </a:lnTo>
                  <a:lnTo>
                    <a:pt x="421258" y="304672"/>
                  </a:lnTo>
                  <a:lnTo>
                    <a:pt x="434085" y="263525"/>
                  </a:lnTo>
                  <a:lnTo>
                    <a:pt x="438530" y="219201"/>
                  </a:lnTo>
                  <a:lnTo>
                    <a:pt x="432688" y="169037"/>
                  </a:lnTo>
                  <a:lnTo>
                    <a:pt x="416305" y="122808"/>
                  </a:lnTo>
                  <a:lnTo>
                    <a:pt x="390397" y="82168"/>
                  </a:lnTo>
                  <a:lnTo>
                    <a:pt x="356488" y="48132"/>
                  </a:lnTo>
                  <a:lnTo>
                    <a:pt x="315721" y="22351"/>
                  </a:lnTo>
                  <a:lnTo>
                    <a:pt x="269620" y="5841"/>
                  </a:lnTo>
                  <a:lnTo>
                    <a:pt x="2192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534155" y="2272283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5842" y="169037"/>
                  </a:lnTo>
                  <a:lnTo>
                    <a:pt x="22352" y="122808"/>
                  </a:lnTo>
                  <a:lnTo>
                    <a:pt x="48133" y="82168"/>
                  </a:lnTo>
                  <a:lnTo>
                    <a:pt x="82169" y="48132"/>
                  </a:lnTo>
                  <a:lnTo>
                    <a:pt x="122809" y="22351"/>
                  </a:lnTo>
                  <a:lnTo>
                    <a:pt x="169037" y="5841"/>
                  </a:lnTo>
                  <a:lnTo>
                    <a:pt x="219202" y="0"/>
                  </a:lnTo>
                  <a:lnTo>
                    <a:pt x="269621" y="5841"/>
                  </a:lnTo>
                  <a:lnTo>
                    <a:pt x="315722" y="22351"/>
                  </a:lnTo>
                  <a:lnTo>
                    <a:pt x="356489" y="48132"/>
                  </a:lnTo>
                  <a:lnTo>
                    <a:pt x="390398" y="82168"/>
                  </a:lnTo>
                  <a:lnTo>
                    <a:pt x="416306" y="122808"/>
                  </a:lnTo>
                  <a:lnTo>
                    <a:pt x="432689" y="169037"/>
                  </a:lnTo>
                  <a:lnTo>
                    <a:pt x="438531" y="219201"/>
                  </a:lnTo>
                  <a:lnTo>
                    <a:pt x="434086" y="263525"/>
                  </a:lnTo>
                  <a:lnTo>
                    <a:pt x="421259" y="304672"/>
                  </a:lnTo>
                  <a:lnTo>
                    <a:pt x="401066" y="341883"/>
                  </a:lnTo>
                  <a:lnTo>
                    <a:pt x="374396" y="374395"/>
                  </a:lnTo>
                  <a:lnTo>
                    <a:pt x="341884" y="401192"/>
                  </a:lnTo>
                  <a:lnTo>
                    <a:pt x="304673" y="421385"/>
                  </a:lnTo>
                  <a:lnTo>
                    <a:pt x="263525" y="434213"/>
                  </a:lnTo>
                  <a:lnTo>
                    <a:pt x="219202" y="438657"/>
                  </a:lnTo>
                  <a:lnTo>
                    <a:pt x="175133" y="434213"/>
                  </a:lnTo>
                  <a:lnTo>
                    <a:pt x="133985" y="421385"/>
                  </a:lnTo>
                  <a:lnTo>
                    <a:pt x="96647" y="401192"/>
                  </a:lnTo>
                  <a:lnTo>
                    <a:pt x="64262" y="374395"/>
                  </a:lnTo>
                  <a:lnTo>
                    <a:pt x="37465" y="341883"/>
                  </a:lnTo>
                  <a:lnTo>
                    <a:pt x="17272" y="304672"/>
                  </a:lnTo>
                  <a:lnTo>
                    <a:pt x="4445" y="263525"/>
                  </a:lnTo>
                  <a:lnTo>
                    <a:pt x="0" y="219201"/>
                  </a:lnTo>
                  <a:close/>
                </a:path>
              </a:pathLst>
            </a:custGeom>
            <a:ln w="27432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608831" y="2377439"/>
              <a:ext cx="304800" cy="240792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4303775" y="2758439"/>
              <a:ext cx="554990" cy="259079"/>
            </a:xfrm>
            <a:custGeom>
              <a:avLst/>
              <a:gdLst/>
              <a:ahLst/>
              <a:cxnLst/>
              <a:rect l="l" t="t" r="r" b="b"/>
              <a:pathLst>
                <a:path w="554989" h="259080">
                  <a:moveTo>
                    <a:pt x="424941" y="0"/>
                  </a:moveTo>
                  <a:lnTo>
                    <a:pt x="129539" y="0"/>
                  </a:lnTo>
                  <a:lnTo>
                    <a:pt x="79121" y="10159"/>
                  </a:lnTo>
                  <a:lnTo>
                    <a:pt x="37973" y="37972"/>
                  </a:lnTo>
                  <a:lnTo>
                    <a:pt x="10160" y="79120"/>
                  </a:lnTo>
                  <a:lnTo>
                    <a:pt x="0" y="129539"/>
                  </a:lnTo>
                  <a:lnTo>
                    <a:pt x="10160" y="179958"/>
                  </a:lnTo>
                  <a:lnTo>
                    <a:pt x="37973" y="221106"/>
                  </a:lnTo>
                  <a:lnTo>
                    <a:pt x="79121" y="248919"/>
                  </a:lnTo>
                  <a:lnTo>
                    <a:pt x="129539" y="259079"/>
                  </a:lnTo>
                  <a:lnTo>
                    <a:pt x="424941" y="259079"/>
                  </a:lnTo>
                  <a:lnTo>
                    <a:pt x="475361" y="248919"/>
                  </a:lnTo>
                  <a:lnTo>
                    <a:pt x="516509" y="221106"/>
                  </a:lnTo>
                  <a:lnTo>
                    <a:pt x="544322" y="179958"/>
                  </a:lnTo>
                  <a:lnTo>
                    <a:pt x="554482" y="129539"/>
                  </a:lnTo>
                  <a:lnTo>
                    <a:pt x="544322" y="79120"/>
                  </a:lnTo>
                  <a:lnTo>
                    <a:pt x="516509" y="37972"/>
                  </a:lnTo>
                  <a:lnTo>
                    <a:pt x="475361" y="10159"/>
                  </a:lnTo>
                  <a:lnTo>
                    <a:pt x="424941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 descr=""/>
          <p:cNvSpPr txBox="1"/>
          <p:nvPr/>
        </p:nvSpPr>
        <p:spPr>
          <a:xfrm>
            <a:off x="1899285" y="2771013"/>
            <a:ext cx="286512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54075" algn="l"/>
                <a:tab pos="1692275" algn="l"/>
                <a:tab pos="2521585" algn="l"/>
              </a:tabLst>
            </a:pP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1G86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1GG6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2006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45" b="1">
                <a:solidFill>
                  <a:srgbClr val="FFFFFF"/>
                </a:solidFill>
                <a:latin typeface="Trebuchet MS"/>
                <a:cs typeface="Trebuchet MS"/>
              </a:rPr>
              <a:t>2016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4090415" y="850391"/>
            <a:ext cx="4380230" cy="4029710"/>
            <a:chOff x="4090415" y="850391"/>
            <a:chExt cx="4380230" cy="4029710"/>
          </a:xfrm>
        </p:grpSpPr>
        <p:sp>
          <p:nvSpPr>
            <p:cNvPr id="34" name="object 34" descr=""/>
            <p:cNvSpPr/>
            <p:nvPr/>
          </p:nvSpPr>
          <p:spPr>
            <a:xfrm>
              <a:off x="4090415" y="2270759"/>
              <a:ext cx="582295" cy="310515"/>
            </a:xfrm>
            <a:custGeom>
              <a:avLst/>
              <a:gdLst/>
              <a:ahLst/>
              <a:cxnLst/>
              <a:rect l="l" t="t" r="r" b="b"/>
              <a:pathLst>
                <a:path w="582295" h="310514">
                  <a:moveTo>
                    <a:pt x="530351" y="0"/>
                  </a:moveTo>
                  <a:lnTo>
                    <a:pt x="51688" y="0"/>
                  </a:lnTo>
                  <a:lnTo>
                    <a:pt x="31623" y="4063"/>
                  </a:lnTo>
                  <a:lnTo>
                    <a:pt x="15239" y="15112"/>
                  </a:lnTo>
                  <a:lnTo>
                    <a:pt x="4063" y="31622"/>
                  </a:lnTo>
                  <a:lnTo>
                    <a:pt x="0" y="51688"/>
                  </a:lnTo>
                  <a:lnTo>
                    <a:pt x="0" y="258699"/>
                  </a:lnTo>
                  <a:lnTo>
                    <a:pt x="4063" y="278891"/>
                  </a:lnTo>
                  <a:lnTo>
                    <a:pt x="15239" y="295401"/>
                  </a:lnTo>
                  <a:lnTo>
                    <a:pt x="31623" y="306450"/>
                  </a:lnTo>
                  <a:lnTo>
                    <a:pt x="51688" y="310514"/>
                  </a:lnTo>
                  <a:lnTo>
                    <a:pt x="530351" y="310514"/>
                  </a:lnTo>
                  <a:lnTo>
                    <a:pt x="550418" y="306450"/>
                  </a:lnTo>
                  <a:lnTo>
                    <a:pt x="566801" y="295401"/>
                  </a:lnTo>
                  <a:lnTo>
                    <a:pt x="577976" y="278891"/>
                  </a:lnTo>
                  <a:lnTo>
                    <a:pt x="582041" y="258699"/>
                  </a:lnTo>
                  <a:lnTo>
                    <a:pt x="582041" y="51688"/>
                  </a:lnTo>
                  <a:lnTo>
                    <a:pt x="577976" y="31622"/>
                  </a:lnTo>
                  <a:lnTo>
                    <a:pt x="566801" y="15112"/>
                  </a:lnTo>
                  <a:lnTo>
                    <a:pt x="550418" y="4063"/>
                  </a:lnTo>
                  <a:lnTo>
                    <a:pt x="530351" y="0"/>
                  </a:lnTo>
                  <a:close/>
                </a:path>
              </a:pathLst>
            </a:custGeom>
            <a:solidFill>
              <a:srgbClr val="FFA4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163567" y="2200655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329" y="0"/>
                  </a:moveTo>
                  <a:lnTo>
                    <a:pt x="175133" y="4444"/>
                  </a:lnTo>
                  <a:lnTo>
                    <a:pt x="133985" y="17272"/>
                  </a:lnTo>
                  <a:lnTo>
                    <a:pt x="96774" y="37465"/>
                  </a:lnTo>
                  <a:lnTo>
                    <a:pt x="64262" y="64262"/>
                  </a:lnTo>
                  <a:lnTo>
                    <a:pt x="37465" y="96647"/>
                  </a:lnTo>
                  <a:lnTo>
                    <a:pt x="17272" y="133985"/>
                  </a:lnTo>
                  <a:lnTo>
                    <a:pt x="4445" y="175132"/>
                  </a:lnTo>
                  <a:lnTo>
                    <a:pt x="0" y="219201"/>
                  </a:lnTo>
                  <a:lnTo>
                    <a:pt x="4445" y="263525"/>
                  </a:lnTo>
                  <a:lnTo>
                    <a:pt x="17272" y="304673"/>
                  </a:lnTo>
                  <a:lnTo>
                    <a:pt x="37465" y="341884"/>
                  </a:lnTo>
                  <a:lnTo>
                    <a:pt x="64262" y="374395"/>
                  </a:lnTo>
                  <a:lnTo>
                    <a:pt x="96774" y="401193"/>
                  </a:lnTo>
                  <a:lnTo>
                    <a:pt x="133985" y="421386"/>
                  </a:lnTo>
                  <a:lnTo>
                    <a:pt x="175133" y="434213"/>
                  </a:lnTo>
                  <a:lnTo>
                    <a:pt x="219329" y="438657"/>
                  </a:lnTo>
                  <a:lnTo>
                    <a:pt x="263525" y="434213"/>
                  </a:lnTo>
                  <a:lnTo>
                    <a:pt x="304673" y="421386"/>
                  </a:lnTo>
                  <a:lnTo>
                    <a:pt x="342011" y="401193"/>
                  </a:lnTo>
                  <a:lnTo>
                    <a:pt x="374396" y="374395"/>
                  </a:lnTo>
                  <a:lnTo>
                    <a:pt x="401193" y="341884"/>
                  </a:lnTo>
                  <a:lnTo>
                    <a:pt x="421386" y="304673"/>
                  </a:lnTo>
                  <a:lnTo>
                    <a:pt x="434213" y="263525"/>
                  </a:lnTo>
                  <a:lnTo>
                    <a:pt x="438658" y="219201"/>
                  </a:lnTo>
                  <a:lnTo>
                    <a:pt x="432816" y="169037"/>
                  </a:lnTo>
                  <a:lnTo>
                    <a:pt x="416306" y="122809"/>
                  </a:lnTo>
                  <a:lnTo>
                    <a:pt x="390525" y="82168"/>
                  </a:lnTo>
                  <a:lnTo>
                    <a:pt x="356489" y="48132"/>
                  </a:lnTo>
                  <a:lnTo>
                    <a:pt x="315849" y="22351"/>
                  </a:lnTo>
                  <a:lnTo>
                    <a:pt x="269621" y="5842"/>
                  </a:lnTo>
                  <a:lnTo>
                    <a:pt x="2193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165091" y="2202179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4445" y="175132"/>
                  </a:lnTo>
                  <a:lnTo>
                    <a:pt x="17272" y="133985"/>
                  </a:lnTo>
                  <a:lnTo>
                    <a:pt x="37465" y="96646"/>
                  </a:lnTo>
                  <a:lnTo>
                    <a:pt x="64262" y="64262"/>
                  </a:lnTo>
                  <a:lnTo>
                    <a:pt x="96774" y="37464"/>
                  </a:lnTo>
                  <a:lnTo>
                    <a:pt x="133985" y="17271"/>
                  </a:lnTo>
                  <a:lnTo>
                    <a:pt x="175133" y="4444"/>
                  </a:lnTo>
                  <a:lnTo>
                    <a:pt x="219329" y="0"/>
                  </a:lnTo>
                  <a:lnTo>
                    <a:pt x="269621" y="5842"/>
                  </a:lnTo>
                  <a:lnTo>
                    <a:pt x="315849" y="22351"/>
                  </a:lnTo>
                  <a:lnTo>
                    <a:pt x="356488" y="48132"/>
                  </a:lnTo>
                  <a:lnTo>
                    <a:pt x="390525" y="82168"/>
                  </a:lnTo>
                  <a:lnTo>
                    <a:pt x="416306" y="122808"/>
                  </a:lnTo>
                  <a:lnTo>
                    <a:pt x="432816" y="169037"/>
                  </a:lnTo>
                  <a:lnTo>
                    <a:pt x="438658" y="219201"/>
                  </a:lnTo>
                  <a:lnTo>
                    <a:pt x="434213" y="263525"/>
                  </a:lnTo>
                  <a:lnTo>
                    <a:pt x="421386" y="304673"/>
                  </a:lnTo>
                  <a:lnTo>
                    <a:pt x="401193" y="341883"/>
                  </a:lnTo>
                  <a:lnTo>
                    <a:pt x="374396" y="374395"/>
                  </a:lnTo>
                  <a:lnTo>
                    <a:pt x="342011" y="401193"/>
                  </a:lnTo>
                  <a:lnTo>
                    <a:pt x="304673" y="421386"/>
                  </a:lnTo>
                  <a:lnTo>
                    <a:pt x="263525" y="434213"/>
                  </a:lnTo>
                  <a:lnTo>
                    <a:pt x="219329" y="438657"/>
                  </a:lnTo>
                  <a:lnTo>
                    <a:pt x="175133" y="434213"/>
                  </a:lnTo>
                  <a:lnTo>
                    <a:pt x="133985" y="421386"/>
                  </a:lnTo>
                  <a:lnTo>
                    <a:pt x="96774" y="401193"/>
                  </a:lnTo>
                  <a:lnTo>
                    <a:pt x="64262" y="374395"/>
                  </a:lnTo>
                  <a:lnTo>
                    <a:pt x="37465" y="341883"/>
                  </a:lnTo>
                  <a:lnTo>
                    <a:pt x="17272" y="304673"/>
                  </a:lnTo>
                  <a:lnTo>
                    <a:pt x="4445" y="263525"/>
                  </a:lnTo>
                  <a:lnTo>
                    <a:pt x="0" y="219201"/>
                  </a:lnTo>
                  <a:close/>
                </a:path>
              </a:pathLst>
            </a:custGeom>
            <a:ln w="27432">
              <a:solidFill>
                <a:srgbClr val="FFA4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224527" y="2304287"/>
              <a:ext cx="323088" cy="256031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154167" y="850391"/>
              <a:ext cx="3316224" cy="4029455"/>
            </a:xfrm>
            <a:prstGeom prst="rect">
              <a:avLst/>
            </a:prstGeom>
          </p:spPr>
        </p:pic>
      </p:grpSp>
      <p:sp>
        <p:nvSpPr>
          <p:cNvPr id="39" name="object 39" descr=""/>
          <p:cNvSpPr txBox="1"/>
          <p:nvPr/>
        </p:nvSpPr>
        <p:spPr>
          <a:xfrm>
            <a:off x="5873241" y="2759709"/>
            <a:ext cx="40386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30" b="1">
                <a:solidFill>
                  <a:srgbClr val="FFFFFF"/>
                </a:solidFill>
                <a:latin typeface="Trebuchet MS"/>
                <a:cs typeface="Trebuchet MS"/>
              </a:rPr>
              <a:t>2026</a:t>
            </a:r>
            <a:endParaRPr sz="135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6951726" y="1054988"/>
            <a:ext cx="1224280" cy="45148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>
                <a:latin typeface="Microsoft Sans Serif"/>
                <a:cs typeface="Microsoft Sans Serif"/>
              </a:rPr>
              <a:t>ИИ</a:t>
            </a:r>
            <a:r>
              <a:rPr dirty="0" sz="1400" spc="1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/</a:t>
            </a:r>
            <a:r>
              <a:rPr dirty="0" sz="1400" spc="-10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ИИ-</a:t>
            </a:r>
            <a:endParaRPr sz="1400">
              <a:latin typeface="Microsoft Sans Serif"/>
              <a:cs typeface="Microsoft Sans Serif"/>
            </a:endParaRPr>
          </a:p>
          <a:p>
            <a:pPr marL="210820">
              <a:lnSpc>
                <a:spcPct val="100000"/>
              </a:lnSpc>
            </a:pPr>
            <a:r>
              <a:rPr dirty="0" sz="1400" spc="-10">
                <a:latin typeface="Microsoft Sans Serif"/>
                <a:cs typeface="Microsoft Sans Serif"/>
              </a:rPr>
              <a:t>приложения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7050023" y="1667255"/>
            <a:ext cx="1524635" cy="621665"/>
            <a:chOff x="7050023" y="1667255"/>
            <a:chExt cx="1524635" cy="621665"/>
          </a:xfrm>
        </p:grpSpPr>
        <p:pic>
          <p:nvPicPr>
            <p:cNvPr id="42" name="object 42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47559" y="1810511"/>
              <a:ext cx="1414272" cy="466344"/>
            </a:xfrm>
            <a:prstGeom prst="rect">
              <a:avLst/>
            </a:prstGeom>
          </p:spPr>
        </p:pic>
        <p:sp>
          <p:nvSpPr>
            <p:cNvPr id="43" name="object 43" descr=""/>
            <p:cNvSpPr/>
            <p:nvPr/>
          </p:nvSpPr>
          <p:spPr>
            <a:xfrm>
              <a:off x="7147559" y="1810461"/>
              <a:ext cx="1414780" cy="466090"/>
            </a:xfrm>
            <a:custGeom>
              <a:avLst/>
              <a:gdLst/>
              <a:ahLst/>
              <a:cxnLst/>
              <a:rect l="l" t="t" r="r" b="b"/>
              <a:pathLst>
                <a:path w="1414779" h="466089">
                  <a:moveTo>
                    <a:pt x="0" y="465886"/>
                  </a:moveTo>
                  <a:lnTo>
                    <a:pt x="1414272" y="465886"/>
                  </a:lnTo>
                  <a:lnTo>
                    <a:pt x="1414272" y="0"/>
                  </a:lnTo>
                  <a:lnTo>
                    <a:pt x="0" y="0"/>
                  </a:lnTo>
                  <a:lnTo>
                    <a:pt x="0" y="465886"/>
                  </a:lnTo>
                  <a:close/>
                </a:path>
              </a:pathLst>
            </a:custGeom>
            <a:ln w="2438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050023" y="1667255"/>
              <a:ext cx="902335" cy="277495"/>
            </a:xfrm>
            <a:custGeom>
              <a:avLst/>
              <a:gdLst/>
              <a:ahLst/>
              <a:cxnLst/>
              <a:rect l="l" t="t" r="r" b="b"/>
              <a:pathLst>
                <a:path w="902334" h="277494">
                  <a:moveTo>
                    <a:pt x="855726" y="0"/>
                  </a:moveTo>
                  <a:lnTo>
                    <a:pt x="46100" y="0"/>
                  </a:lnTo>
                  <a:lnTo>
                    <a:pt x="28067" y="3682"/>
                  </a:lnTo>
                  <a:lnTo>
                    <a:pt x="13461" y="13462"/>
                  </a:lnTo>
                  <a:lnTo>
                    <a:pt x="3555" y="28193"/>
                  </a:lnTo>
                  <a:lnTo>
                    <a:pt x="0" y="46100"/>
                  </a:lnTo>
                  <a:lnTo>
                    <a:pt x="0" y="230758"/>
                  </a:lnTo>
                  <a:lnTo>
                    <a:pt x="3555" y="248792"/>
                  </a:lnTo>
                  <a:lnTo>
                    <a:pt x="13461" y="263524"/>
                  </a:lnTo>
                  <a:lnTo>
                    <a:pt x="28067" y="273303"/>
                  </a:lnTo>
                  <a:lnTo>
                    <a:pt x="46100" y="276986"/>
                  </a:lnTo>
                  <a:lnTo>
                    <a:pt x="855726" y="276986"/>
                  </a:lnTo>
                  <a:lnTo>
                    <a:pt x="873632" y="273303"/>
                  </a:lnTo>
                  <a:lnTo>
                    <a:pt x="888365" y="263524"/>
                  </a:lnTo>
                  <a:lnTo>
                    <a:pt x="898144" y="248792"/>
                  </a:lnTo>
                  <a:lnTo>
                    <a:pt x="901826" y="230758"/>
                  </a:lnTo>
                  <a:lnTo>
                    <a:pt x="901826" y="46100"/>
                  </a:lnTo>
                  <a:lnTo>
                    <a:pt x="898144" y="28193"/>
                  </a:lnTo>
                  <a:lnTo>
                    <a:pt x="888365" y="13462"/>
                  </a:lnTo>
                  <a:lnTo>
                    <a:pt x="873632" y="3682"/>
                  </a:lnTo>
                  <a:lnTo>
                    <a:pt x="855726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7145781" y="1668907"/>
            <a:ext cx="58991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100" b="1">
                <a:solidFill>
                  <a:srgbClr val="FFFFFF"/>
                </a:solidFill>
                <a:latin typeface="Arial"/>
                <a:cs typeface="Arial"/>
              </a:rPr>
              <a:t>Gen-</a:t>
            </a:r>
            <a:r>
              <a:rPr dirty="0" sz="1500" spc="-25" b="1">
                <a:solidFill>
                  <a:srgbClr val="FFFFFF"/>
                </a:solidFill>
                <a:latin typeface="Arial"/>
                <a:cs typeface="Arial"/>
              </a:rPr>
              <a:t>AI</a:t>
            </a:r>
            <a:endParaRPr sz="15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7159243" y="1942591"/>
            <a:ext cx="14649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Microsoft Sans Serif"/>
                <a:cs typeface="Microsoft Sans Serif"/>
              </a:rPr>
              <a:t>Классификатор</a:t>
            </a:r>
            <a:r>
              <a:rPr dirty="0" sz="1200" spc="30">
                <a:latin typeface="Microsoft Sans Serif"/>
                <a:cs typeface="Microsoft Sans Serif"/>
              </a:rPr>
              <a:t> </a:t>
            </a:r>
            <a:r>
              <a:rPr dirty="0" sz="1200" spc="-20">
                <a:latin typeface="Microsoft Sans Serif"/>
                <a:cs typeface="Microsoft Sans Serif"/>
              </a:rPr>
              <a:t>ISIC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47" name="object 47" descr=""/>
          <p:cNvGrpSpPr/>
          <p:nvPr/>
        </p:nvGrpSpPr>
        <p:grpSpPr>
          <a:xfrm>
            <a:off x="7050023" y="4248911"/>
            <a:ext cx="1524635" cy="567055"/>
            <a:chOff x="7050023" y="4248911"/>
            <a:chExt cx="1524635" cy="567055"/>
          </a:xfrm>
        </p:grpSpPr>
        <p:pic>
          <p:nvPicPr>
            <p:cNvPr id="48" name="object 4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147559" y="4392167"/>
              <a:ext cx="1414272" cy="411480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7147559" y="4392167"/>
              <a:ext cx="1414780" cy="411480"/>
            </a:xfrm>
            <a:custGeom>
              <a:avLst/>
              <a:gdLst/>
              <a:ahLst/>
              <a:cxnLst/>
              <a:rect l="l" t="t" r="r" b="b"/>
              <a:pathLst>
                <a:path w="1414779" h="411479">
                  <a:moveTo>
                    <a:pt x="0" y="411175"/>
                  </a:moveTo>
                  <a:lnTo>
                    <a:pt x="1414272" y="411175"/>
                  </a:lnTo>
                  <a:lnTo>
                    <a:pt x="1414272" y="0"/>
                  </a:lnTo>
                  <a:lnTo>
                    <a:pt x="0" y="0"/>
                  </a:lnTo>
                  <a:lnTo>
                    <a:pt x="0" y="411175"/>
                  </a:lnTo>
                  <a:close/>
                </a:path>
              </a:pathLst>
            </a:custGeom>
            <a:ln w="2438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050023" y="4248911"/>
              <a:ext cx="1261745" cy="274320"/>
            </a:xfrm>
            <a:custGeom>
              <a:avLst/>
              <a:gdLst/>
              <a:ahLst/>
              <a:cxnLst/>
              <a:rect l="l" t="t" r="r" b="b"/>
              <a:pathLst>
                <a:path w="1261745" h="274320">
                  <a:moveTo>
                    <a:pt x="1215390" y="0"/>
                  </a:moveTo>
                  <a:lnTo>
                    <a:pt x="45974" y="0"/>
                  </a:lnTo>
                  <a:lnTo>
                    <a:pt x="28067" y="3594"/>
                  </a:lnTo>
                  <a:lnTo>
                    <a:pt x="13461" y="13373"/>
                  </a:lnTo>
                  <a:lnTo>
                    <a:pt x="3555" y="27889"/>
                  </a:lnTo>
                  <a:lnTo>
                    <a:pt x="0" y="45656"/>
                  </a:lnTo>
                  <a:lnTo>
                    <a:pt x="0" y="228282"/>
                  </a:lnTo>
                  <a:lnTo>
                    <a:pt x="3555" y="246062"/>
                  </a:lnTo>
                  <a:lnTo>
                    <a:pt x="13461" y="260578"/>
                  </a:lnTo>
                  <a:lnTo>
                    <a:pt x="28067" y="270370"/>
                  </a:lnTo>
                  <a:lnTo>
                    <a:pt x="45974" y="273951"/>
                  </a:lnTo>
                  <a:lnTo>
                    <a:pt x="1215390" y="273951"/>
                  </a:lnTo>
                  <a:lnTo>
                    <a:pt x="1233297" y="270370"/>
                  </a:lnTo>
                  <a:lnTo>
                    <a:pt x="1247902" y="260578"/>
                  </a:lnTo>
                  <a:lnTo>
                    <a:pt x="1257807" y="246062"/>
                  </a:lnTo>
                  <a:lnTo>
                    <a:pt x="1261364" y="228282"/>
                  </a:lnTo>
                  <a:lnTo>
                    <a:pt x="1261364" y="45656"/>
                  </a:lnTo>
                  <a:lnTo>
                    <a:pt x="1257807" y="27889"/>
                  </a:lnTo>
                  <a:lnTo>
                    <a:pt x="1247902" y="13373"/>
                  </a:lnTo>
                  <a:lnTo>
                    <a:pt x="1233297" y="3594"/>
                  </a:lnTo>
                  <a:lnTo>
                    <a:pt x="1215390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7145781" y="4240479"/>
            <a:ext cx="948690" cy="25654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1500" b="1">
                <a:solidFill>
                  <a:srgbClr val="FFFFFF"/>
                </a:solidFill>
                <a:latin typeface="Trebuchet MS"/>
                <a:cs typeface="Trebuchet MS"/>
              </a:rPr>
              <a:t>Bung</a:t>
            </a:r>
            <a:r>
              <a:rPr dirty="0" sz="1500" spc="-18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Itung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233666" y="4516627"/>
            <a:ext cx="655320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0">
                <a:latin typeface="Trebuchet MS"/>
                <a:cs typeface="Trebuchet MS"/>
              </a:rPr>
              <a:t>Chatbot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53" name="object 53" descr=""/>
          <p:cNvGrpSpPr/>
          <p:nvPr/>
        </p:nvGrpSpPr>
        <p:grpSpPr>
          <a:xfrm>
            <a:off x="7050023" y="2346959"/>
            <a:ext cx="1524635" cy="996950"/>
            <a:chOff x="7050023" y="2346959"/>
            <a:chExt cx="1524635" cy="996950"/>
          </a:xfrm>
        </p:grpSpPr>
        <p:pic>
          <p:nvPicPr>
            <p:cNvPr id="54" name="object 5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147559" y="2493263"/>
              <a:ext cx="1414272" cy="838200"/>
            </a:xfrm>
            <a:prstGeom prst="rect">
              <a:avLst/>
            </a:prstGeom>
          </p:spPr>
        </p:pic>
        <p:sp>
          <p:nvSpPr>
            <p:cNvPr id="55" name="object 55" descr=""/>
            <p:cNvSpPr/>
            <p:nvPr/>
          </p:nvSpPr>
          <p:spPr>
            <a:xfrm>
              <a:off x="7147559" y="2493289"/>
              <a:ext cx="1414780" cy="838200"/>
            </a:xfrm>
            <a:custGeom>
              <a:avLst/>
              <a:gdLst/>
              <a:ahLst/>
              <a:cxnLst/>
              <a:rect l="l" t="t" r="r" b="b"/>
              <a:pathLst>
                <a:path w="1414779" h="838200">
                  <a:moveTo>
                    <a:pt x="0" y="838047"/>
                  </a:moveTo>
                  <a:lnTo>
                    <a:pt x="1414272" y="838047"/>
                  </a:lnTo>
                  <a:lnTo>
                    <a:pt x="1414272" y="0"/>
                  </a:lnTo>
                  <a:lnTo>
                    <a:pt x="0" y="0"/>
                  </a:lnTo>
                  <a:lnTo>
                    <a:pt x="0" y="838047"/>
                  </a:lnTo>
                  <a:close/>
                </a:path>
              </a:pathLst>
            </a:custGeom>
            <a:ln w="2438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050023" y="2346959"/>
              <a:ext cx="829310" cy="277495"/>
            </a:xfrm>
            <a:custGeom>
              <a:avLst/>
              <a:gdLst/>
              <a:ahLst/>
              <a:cxnLst/>
              <a:rect l="l" t="t" r="r" b="b"/>
              <a:pathLst>
                <a:path w="829309" h="277494">
                  <a:moveTo>
                    <a:pt x="783081" y="0"/>
                  </a:moveTo>
                  <a:lnTo>
                    <a:pt x="45974" y="0"/>
                  </a:lnTo>
                  <a:lnTo>
                    <a:pt x="28067" y="3682"/>
                  </a:lnTo>
                  <a:lnTo>
                    <a:pt x="13461" y="13462"/>
                  </a:lnTo>
                  <a:lnTo>
                    <a:pt x="3555" y="28193"/>
                  </a:lnTo>
                  <a:lnTo>
                    <a:pt x="0" y="46100"/>
                  </a:lnTo>
                  <a:lnTo>
                    <a:pt x="0" y="230758"/>
                  </a:lnTo>
                  <a:lnTo>
                    <a:pt x="3555" y="248793"/>
                  </a:lnTo>
                  <a:lnTo>
                    <a:pt x="13461" y="263525"/>
                  </a:lnTo>
                  <a:lnTo>
                    <a:pt x="28067" y="273303"/>
                  </a:lnTo>
                  <a:lnTo>
                    <a:pt x="45974" y="276987"/>
                  </a:lnTo>
                  <a:lnTo>
                    <a:pt x="783081" y="276987"/>
                  </a:lnTo>
                  <a:lnTo>
                    <a:pt x="800989" y="273303"/>
                  </a:lnTo>
                  <a:lnTo>
                    <a:pt x="815594" y="263525"/>
                  </a:lnTo>
                  <a:lnTo>
                    <a:pt x="825500" y="248793"/>
                  </a:lnTo>
                  <a:lnTo>
                    <a:pt x="829055" y="230758"/>
                  </a:lnTo>
                  <a:lnTo>
                    <a:pt x="829055" y="46100"/>
                  </a:lnTo>
                  <a:lnTo>
                    <a:pt x="825500" y="28193"/>
                  </a:lnTo>
                  <a:lnTo>
                    <a:pt x="815594" y="13462"/>
                  </a:lnTo>
                  <a:lnTo>
                    <a:pt x="800989" y="3682"/>
                  </a:lnTo>
                  <a:lnTo>
                    <a:pt x="783081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7145781" y="2339467"/>
            <a:ext cx="54165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FASIH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7157084" y="2614117"/>
            <a:ext cx="128524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Microsoft Sans Serif"/>
                <a:cs typeface="Microsoft Sans Serif"/>
              </a:rPr>
              <a:t>Инструмент</a:t>
            </a:r>
            <a:r>
              <a:rPr dirty="0" sz="1200" spc="-45">
                <a:latin typeface="Microsoft Sans Serif"/>
                <a:cs typeface="Microsoft Sans Serif"/>
              </a:rPr>
              <a:t> </a:t>
            </a:r>
            <a:r>
              <a:rPr dirty="0" sz="1200" spc="-25">
                <a:latin typeface="Microsoft Sans Serif"/>
                <a:cs typeface="Microsoft Sans Serif"/>
              </a:rPr>
              <a:t>для </a:t>
            </a:r>
            <a:r>
              <a:rPr dirty="0" sz="1200" spc="-10">
                <a:latin typeface="Microsoft Sans Serif"/>
                <a:cs typeface="Microsoft Sans Serif"/>
              </a:rPr>
              <a:t>создания средств </a:t>
            </a:r>
            <a:r>
              <a:rPr dirty="0" sz="1200">
                <a:latin typeface="Microsoft Sans Serif"/>
                <a:cs typeface="Microsoft Sans Serif"/>
              </a:rPr>
              <a:t>сбора</a:t>
            </a:r>
            <a:r>
              <a:rPr dirty="0" sz="1200" spc="-15">
                <a:latin typeface="Microsoft Sans Serif"/>
                <a:cs typeface="Microsoft Sans Serif"/>
              </a:rPr>
              <a:t> </a:t>
            </a:r>
            <a:r>
              <a:rPr dirty="0" sz="1200" spc="-10">
                <a:latin typeface="Microsoft Sans Serif"/>
                <a:cs typeface="Microsoft Sans Serif"/>
              </a:rPr>
              <a:t>данных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59" name="object 59" descr=""/>
          <p:cNvGrpSpPr/>
          <p:nvPr/>
        </p:nvGrpSpPr>
        <p:grpSpPr>
          <a:xfrm>
            <a:off x="7050023" y="3404615"/>
            <a:ext cx="1524635" cy="783590"/>
            <a:chOff x="7050023" y="3404615"/>
            <a:chExt cx="1524635" cy="783590"/>
          </a:xfrm>
        </p:grpSpPr>
        <p:pic>
          <p:nvPicPr>
            <p:cNvPr id="60" name="object 6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147559" y="3550919"/>
              <a:ext cx="1414272" cy="624840"/>
            </a:xfrm>
            <a:prstGeom prst="rect">
              <a:avLst/>
            </a:prstGeom>
          </p:spPr>
        </p:pic>
        <p:sp>
          <p:nvSpPr>
            <p:cNvPr id="61" name="object 61" descr=""/>
            <p:cNvSpPr/>
            <p:nvPr/>
          </p:nvSpPr>
          <p:spPr>
            <a:xfrm>
              <a:off x="7147559" y="3550919"/>
              <a:ext cx="1414780" cy="624840"/>
            </a:xfrm>
            <a:custGeom>
              <a:avLst/>
              <a:gdLst/>
              <a:ahLst/>
              <a:cxnLst/>
              <a:rect l="l" t="t" r="r" b="b"/>
              <a:pathLst>
                <a:path w="1414779" h="624839">
                  <a:moveTo>
                    <a:pt x="0" y="624712"/>
                  </a:moveTo>
                  <a:lnTo>
                    <a:pt x="1414272" y="624712"/>
                  </a:lnTo>
                  <a:lnTo>
                    <a:pt x="1414272" y="0"/>
                  </a:lnTo>
                  <a:lnTo>
                    <a:pt x="0" y="0"/>
                  </a:lnTo>
                  <a:lnTo>
                    <a:pt x="0" y="624712"/>
                  </a:lnTo>
                  <a:close/>
                </a:path>
              </a:pathLst>
            </a:custGeom>
            <a:ln w="24384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7050023" y="3404615"/>
              <a:ext cx="719455" cy="277495"/>
            </a:xfrm>
            <a:custGeom>
              <a:avLst/>
              <a:gdLst/>
              <a:ahLst/>
              <a:cxnLst/>
              <a:rect l="l" t="t" r="r" b="b"/>
              <a:pathLst>
                <a:path w="719454" h="277495">
                  <a:moveTo>
                    <a:pt x="673226" y="0"/>
                  </a:moveTo>
                  <a:lnTo>
                    <a:pt x="45974" y="0"/>
                  </a:lnTo>
                  <a:lnTo>
                    <a:pt x="28067" y="3682"/>
                  </a:lnTo>
                  <a:lnTo>
                    <a:pt x="13461" y="13461"/>
                  </a:lnTo>
                  <a:lnTo>
                    <a:pt x="3555" y="28193"/>
                  </a:lnTo>
                  <a:lnTo>
                    <a:pt x="0" y="46100"/>
                  </a:lnTo>
                  <a:lnTo>
                    <a:pt x="0" y="230758"/>
                  </a:lnTo>
                  <a:lnTo>
                    <a:pt x="3555" y="248792"/>
                  </a:lnTo>
                  <a:lnTo>
                    <a:pt x="13461" y="263524"/>
                  </a:lnTo>
                  <a:lnTo>
                    <a:pt x="28067" y="273303"/>
                  </a:lnTo>
                  <a:lnTo>
                    <a:pt x="45974" y="276986"/>
                  </a:lnTo>
                  <a:lnTo>
                    <a:pt x="673226" y="276986"/>
                  </a:lnTo>
                  <a:lnTo>
                    <a:pt x="691133" y="273303"/>
                  </a:lnTo>
                  <a:lnTo>
                    <a:pt x="705739" y="263524"/>
                  </a:lnTo>
                  <a:lnTo>
                    <a:pt x="715645" y="248792"/>
                  </a:lnTo>
                  <a:lnTo>
                    <a:pt x="719201" y="230758"/>
                  </a:lnTo>
                  <a:lnTo>
                    <a:pt x="719201" y="46100"/>
                  </a:lnTo>
                  <a:lnTo>
                    <a:pt x="715645" y="28193"/>
                  </a:lnTo>
                  <a:lnTo>
                    <a:pt x="705739" y="13461"/>
                  </a:lnTo>
                  <a:lnTo>
                    <a:pt x="691133" y="3682"/>
                  </a:lnTo>
                  <a:lnTo>
                    <a:pt x="673226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 descr=""/>
          <p:cNvSpPr txBox="1"/>
          <p:nvPr/>
        </p:nvSpPr>
        <p:spPr>
          <a:xfrm>
            <a:off x="7145781" y="3398011"/>
            <a:ext cx="40513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20" b="1">
                <a:solidFill>
                  <a:srgbClr val="FFFFFF"/>
                </a:solidFill>
                <a:latin typeface="Trebuchet MS"/>
                <a:cs typeface="Trebuchet MS"/>
              </a:rPr>
              <a:t>IPAS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137018" y="3665982"/>
            <a:ext cx="1540510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>
                <a:latin typeface="Microsoft Sans Serif"/>
                <a:cs typeface="Microsoft Sans Serif"/>
              </a:rPr>
              <a:t>ПО</a:t>
            </a:r>
            <a:r>
              <a:rPr dirty="0" sz="1400" spc="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для</a:t>
            </a:r>
            <a:r>
              <a:rPr dirty="0" sz="1400" spc="-2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аналитики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7137018" y="3879291"/>
            <a:ext cx="63817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0">
                <a:latin typeface="Microsoft Sans Serif"/>
                <a:cs typeface="Microsoft Sans Serif"/>
              </a:rPr>
              <a:t>данных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66" name="object 66" descr=""/>
          <p:cNvSpPr/>
          <p:nvPr/>
        </p:nvSpPr>
        <p:spPr>
          <a:xfrm>
            <a:off x="2718816" y="3810253"/>
            <a:ext cx="3919220" cy="938530"/>
          </a:xfrm>
          <a:custGeom>
            <a:avLst/>
            <a:gdLst/>
            <a:ahLst/>
            <a:cxnLst/>
            <a:rect l="l" t="t" r="r" b="b"/>
            <a:pathLst>
              <a:path w="3919220" h="938529">
                <a:moveTo>
                  <a:pt x="3919207" y="445770"/>
                </a:moveTo>
                <a:lnTo>
                  <a:pt x="3057398" y="445770"/>
                </a:lnTo>
                <a:lnTo>
                  <a:pt x="3057398" y="0"/>
                </a:lnTo>
                <a:lnTo>
                  <a:pt x="861822" y="0"/>
                </a:lnTo>
                <a:lnTo>
                  <a:pt x="861822" y="445770"/>
                </a:lnTo>
                <a:lnTo>
                  <a:pt x="0" y="445770"/>
                </a:lnTo>
                <a:lnTo>
                  <a:pt x="0" y="938530"/>
                </a:lnTo>
                <a:lnTo>
                  <a:pt x="3919207" y="938530"/>
                </a:lnTo>
                <a:lnTo>
                  <a:pt x="3919207" y="44577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 descr=""/>
          <p:cNvSpPr txBox="1"/>
          <p:nvPr/>
        </p:nvSpPr>
        <p:spPr>
          <a:xfrm>
            <a:off x="3637279" y="3859783"/>
            <a:ext cx="2053589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b="1" i="1">
                <a:latin typeface="Arial"/>
                <a:cs typeface="Arial"/>
              </a:rPr>
              <a:t>Быстрее,</a:t>
            </a:r>
            <a:r>
              <a:rPr dirty="0" sz="1600" spc="-60" b="1" i="1">
                <a:latin typeface="Arial"/>
                <a:cs typeface="Arial"/>
              </a:rPr>
              <a:t> </a:t>
            </a:r>
            <a:r>
              <a:rPr dirty="0" sz="1600" spc="-10" b="1" i="1">
                <a:latin typeface="Arial"/>
                <a:cs typeface="Arial"/>
              </a:rPr>
              <a:t>дешевле,</a:t>
            </a:r>
            <a:endParaRPr sz="1600">
              <a:latin typeface="Arial"/>
              <a:cs typeface="Arial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8845042" y="4880864"/>
            <a:ext cx="10350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50">
                <a:solidFill>
                  <a:srgbClr val="172034"/>
                </a:solidFill>
                <a:latin typeface="Microsoft Sans Serif"/>
                <a:cs typeface="Microsoft Sans Serif"/>
              </a:rPr>
              <a:t>9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3282441" y="4271873"/>
            <a:ext cx="28028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 i="1">
                <a:latin typeface="Arial"/>
                <a:cs typeface="Arial"/>
              </a:rPr>
              <a:t>точнее</a:t>
            </a:r>
            <a:r>
              <a:rPr dirty="0" sz="1800" spc="-3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и</a:t>
            </a:r>
            <a:r>
              <a:rPr dirty="0" sz="1800" spc="-40" b="1" i="1">
                <a:latin typeface="Arial"/>
                <a:cs typeface="Arial"/>
              </a:rPr>
              <a:t> </a:t>
            </a:r>
            <a:r>
              <a:rPr dirty="0" sz="1800" spc="-10" b="1" i="1">
                <a:latin typeface="Arial"/>
                <a:cs typeface="Arial"/>
              </a:rPr>
              <a:t>эффективнее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2025-11-05T19:50:17Z</dcterms:created>
  <dcterms:modified xsi:type="dcterms:W3CDTF">2025-11-05T19:50:17Z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2025-11-05T00:00:00Z</vt:filetime>
  </property>
  <property fmtid="{D5CDD505-2E9C-101B-9397-08002B2CF9AE}" pid="5" name="Producer">
    <vt:lpwstr>www.ilovepdf.com</vt:lpwstr>
  </property>
</Properties>
</file>